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jpeg" ContentType="image/jpeg"/>
  <Default Extension="JPG" ContentType="image/.jpg"/>
  <Default Extension="tiff" ContentType="image/tif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416" r:id="rId3"/>
    <p:sldId id="523" r:id="rId4"/>
    <p:sldId id="482" r:id="rId5"/>
    <p:sldId id="430" r:id="rId6"/>
    <p:sldId id="543" r:id="rId7"/>
    <p:sldId id="472" r:id="rId8"/>
    <p:sldId id="640" r:id="rId9"/>
    <p:sldId id="618" r:id="rId10"/>
    <p:sldId id="641" r:id="rId11"/>
    <p:sldId id="546" r:id="rId12"/>
    <p:sldId id="480" r:id="rId13"/>
    <p:sldId id="547" r:id="rId14"/>
    <p:sldId id="619" r:id="rId15"/>
    <p:sldId id="558" r:id="rId16"/>
    <p:sldId id="644" r:id="rId17"/>
    <p:sldId id="476" r:id="rId18"/>
    <p:sldId id="559" r:id="rId19"/>
    <p:sldId id="620" r:id="rId20"/>
    <p:sldId id="560" r:id="rId21"/>
    <p:sldId id="621" r:id="rId22"/>
    <p:sldId id="561" r:id="rId23"/>
    <p:sldId id="485" r:id="rId24"/>
    <p:sldId id="486" r:id="rId25"/>
    <p:sldId id="487" r:id="rId26"/>
    <p:sldId id="488" r:id="rId2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BC0C4"/>
    <a:srgbClr val="FEFEFE"/>
    <a:srgbClr val="ACB3A1"/>
    <a:srgbClr val="969696"/>
    <a:srgbClr val="26182F"/>
    <a:srgbClr val="84AEE1"/>
    <a:srgbClr val="FF7124"/>
    <a:srgbClr val="EF7509"/>
    <a:srgbClr val="8CC5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6" autoAdjust="0"/>
    <p:restoredTop sz="94660" autoAdjust="0"/>
  </p:normalViewPr>
  <p:slideViewPr>
    <p:cSldViewPr snapToGrid="0">
      <p:cViewPr>
        <p:scale>
          <a:sx n="66" d="100"/>
          <a:sy n="66" d="100"/>
        </p:scale>
        <p:origin x="-900" y="-210"/>
      </p:cViewPr>
      <p:guideLst>
        <p:guide orient="horz" pos="2162"/>
        <p:guide pos="396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53" d="100"/>
          <a:sy n="53" d="100"/>
        </p:scale>
        <p:origin x="2922" y="90"/>
      </p:cViewPr>
      <p:guideLst/>
    </p:cSldViewPr>
  </p:notes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2E7378-7136-493C-A505-DB111E44D9D1}"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41A663-AC84-493B-8663-1A01AEFFA81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a:defRPr/>
            </a:pPr>
            <a:fld id="{E7A799FB-B973-4727-8223-0B0CC5C44349}"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9451B4D7-F511-4E32-B555-21525E5BC3C2}" type="slidenum">
              <a:rPr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bwMode="auto">
      <p:bgPr>
        <a:no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bg bwMode="auto">
      <p:bgPr>
        <a:no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no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a:defRPr/>
            </a:pPr>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smtClean="0">
                <a:solidFill>
                  <a:srgbClr val="898989"/>
                </a:solidFill>
              </a:defRPr>
            </a:lvl1pPr>
          </a:lstStyle>
          <a:p>
            <a:pPr>
              <a:defRPr/>
            </a:pPr>
            <a:fld id="{1A2FBB8E-8DA5-493C-A5EA-CCF0D988321D}" type="slidenum">
              <a:rPr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tiff"/><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tags" Target="../tags/tag10.xml"/><Relationship Id="rId4" Type="http://schemas.openxmlformats.org/officeDocument/2006/relationships/image" Target="../media/image4.tiff"/><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tiff"/><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5.wav"/><Relationship Id="rId5" Type="http://schemas.openxmlformats.org/officeDocument/2006/relationships/image" Target="../media/image13.png"/><Relationship Id="rId4" Type="http://schemas.openxmlformats.org/officeDocument/2006/relationships/image" Target="../media/image4.tiff"/><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media/image4.tiff"/><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audio" Target="../media/audio6.wav"/><Relationship Id="rId5" Type="http://schemas.openxmlformats.org/officeDocument/2006/relationships/image" Target="../media/image3.tiff"/><Relationship Id="rId4" Type="http://schemas.openxmlformats.org/officeDocument/2006/relationships/image" Target="../media/image4.tiff"/><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7.tiff"/><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tiff"/><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7.tiff"/><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tiff"/><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tiff"/><Relationship Id="rId4" Type="http://schemas.openxmlformats.org/officeDocument/2006/relationships/image" Target="../media/image6.png"/><Relationship Id="rId3" Type="http://schemas.openxmlformats.org/officeDocument/2006/relationships/tags" Target="../tags/tag1.xml"/><Relationship Id="rId2" Type="http://schemas.openxmlformats.org/officeDocument/2006/relationships/image" Target="../media/image5.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tiff"/><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7.tiff"/><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5.png"/><Relationship Id="rId6" Type="http://schemas.openxmlformats.org/officeDocument/2006/relationships/image" Target="../media/image8.tiff"/><Relationship Id="rId5" Type="http://schemas.openxmlformats.org/officeDocument/2006/relationships/image" Target="../media/image19.png"/><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tiff"/><Relationship Id="rId5" Type="http://schemas.openxmlformats.org/officeDocument/2006/relationships/image" Target="../media/image22.png"/><Relationship Id="rId4" Type="http://schemas.openxmlformats.org/officeDocument/2006/relationships/image" Target="../media/image5.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4" Type="http://schemas.openxmlformats.org/officeDocument/2006/relationships/slideLayout" Target="../slideLayouts/slideLayout1.xml"/><Relationship Id="rId13" Type="http://schemas.openxmlformats.org/officeDocument/2006/relationships/image" Target="../media/image34.png"/><Relationship Id="rId12" Type="http://schemas.openxmlformats.org/officeDocument/2006/relationships/image" Target="../media/image33.png"/><Relationship Id="rId11" Type="http://schemas.openxmlformats.org/officeDocument/2006/relationships/image" Target="../media/image32.png"/><Relationship Id="rId10" Type="http://schemas.openxmlformats.org/officeDocument/2006/relationships/image" Target="../media/image31.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20.xml"/><Relationship Id="rId7" Type="http://schemas.openxmlformats.org/officeDocument/2006/relationships/image" Target="../media/image36.jpeg"/><Relationship Id="rId6" Type="http://schemas.openxmlformats.org/officeDocument/2006/relationships/tags" Target="../tags/tag19.xml"/><Relationship Id="rId5" Type="http://schemas.openxmlformats.org/officeDocument/2006/relationships/image" Target="../media/image35.png"/><Relationship Id="rId4" Type="http://schemas.openxmlformats.org/officeDocument/2006/relationships/tags" Target="../tags/tag18.xml"/><Relationship Id="rId3" Type="http://schemas.openxmlformats.org/officeDocument/2006/relationships/image" Target="../media/image23.png"/><Relationship Id="rId2" Type="http://schemas.openxmlformats.org/officeDocument/2006/relationships/tags" Target="../tags/tag17.xml"/><Relationship Id="rId12" Type="http://schemas.openxmlformats.org/officeDocument/2006/relationships/slideLayout" Target="../slideLayouts/slideLayout1.xml"/><Relationship Id="rId11" Type="http://schemas.openxmlformats.org/officeDocument/2006/relationships/image" Target="../media/image33.png"/><Relationship Id="rId10" Type="http://schemas.openxmlformats.org/officeDocument/2006/relationships/tags" Target="../tags/tag2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tiff"/><Relationship Id="rId4" Type="http://schemas.openxmlformats.org/officeDocument/2006/relationships/image" Target="../media/image7.png"/><Relationship Id="rId3" Type="http://schemas.openxmlformats.org/officeDocument/2006/relationships/tags" Target="../tags/tag2.xml"/><Relationship Id="rId2" Type="http://schemas.openxmlformats.org/officeDocument/2006/relationships/image" Target="../media/image5.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image" Target="../media/image9.wmf"/><Relationship Id="rId8" Type="http://schemas.openxmlformats.org/officeDocument/2006/relationships/oleObject" Target="../embeddings/oleObject1.bin"/><Relationship Id="rId7" Type="http://schemas.openxmlformats.org/officeDocument/2006/relationships/image" Target="../media/image8.png"/><Relationship Id="rId6" Type="http://schemas.openxmlformats.org/officeDocument/2006/relationships/image" Target="../media/image3.tiff"/><Relationship Id="rId5" Type="http://schemas.openxmlformats.org/officeDocument/2006/relationships/image" Target="../media/image2.tiff"/><Relationship Id="rId4" Type="http://schemas.openxmlformats.org/officeDocument/2006/relationships/image" Target="../media/image7.png"/><Relationship Id="rId3" Type="http://schemas.openxmlformats.org/officeDocument/2006/relationships/tags" Target="../tags/tag3.xml"/><Relationship Id="rId2" Type="http://schemas.openxmlformats.org/officeDocument/2006/relationships/image" Target="../media/image5.png"/><Relationship Id="rId12" Type="http://schemas.openxmlformats.org/officeDocument/2006/relationships/vmlDrawing" Target="../drawings/vmlDrawing1.vml"/><Relationship Id="rId11" Type="http://schemas.openxmlformats.org/officeDocument/2006/relationships/slideLayout" Target="../slideLayouts/slideLayout1.xml"/><Relationship Id="rId10" Type="http://schemas.openxmlformats.org/officeDocument/2006/relationships/image" Target="../media/image10.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tiff"/><Relationship Id="rId4" Type="http://schemas.openxmlformats.org/officeDocument/2006/relationships/image" Target="../media/image7.png"/><Relationship Id="rId3" Type="http://schemas.openxmlformats.org/officeDocument/2006/relationships/tags" Target="../tags/tag4.xml"/><Relationship Id="rId2" Type="http://schemas.openxmlformats.org/officeDocument/2006/relationships/image" Target="../media/image5.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tiff"/><Relationship Id="rId5" Type="http://schemas.openxmlformats.org/officeDocument/2006/relationships/image" Target="../media/image7.png"/><Relationship Id="rId4" Type="http://schemas.openxmlformats.org/officeDocument/2006/relationships/tags" Target="../tags/tag5.xml"/><Relationship Id="rId3" Type="http://schemas.openxmlformats.org/officeDocument/2006/relationships/image" Target="../media/image3.tiff"/><Relationship Id="rId2" Type="http://schemas.openxmlformats.org/officeDocument/2006/relationships/image" Target="../media/image5.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tiff"/><Relationship Id="rId4" Type="http://schemas.openxmlformats.org/officeDocument/2006/relationships/image" Target="../media/image7.png"/><Relationship Id="rId3" Type="http://schemas.openxmlformats.org/officeDocument/2006/relationships/tags" Target="../tags/tag6.xml"/><Relationship Id="rId2" Type="http://schemas.openxmlformats.org/officeDocument/2006/relationships/image" Target="../media/image5.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1.png"/><Relationship Id="rId6" Type="http://schemas.openxmlformats.org/officeDocument/2006/relationships/tags" Target="../tags/tag8.xml"/><Relationship Id="rId5" Type="http://schemas.openxmlformats.org/officeDocument/2006/relationships/image" Target="../media/image2.tiff"/><Relationship Id="rId4" Type="http://schemas.openxmlformats.org/officeDocument/2006/relationships/image" Target="../media/image7.png"/><Relationship Id="rId3" Type="http://schemas.openxmlformats.org/officeDocument/2006/relationships/tags" Target="../tags/tag7.xml"/><Relationship Id="rId2" Type="http://schemas.openxmlformats.org/officeDocument/2006/relationships/image" Target="../media/image5.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tiff"/><Relationship Id="rId5" Type="http://schemas.openxmlformats.org/officeDocument/2006/relationships/image" Target="../media/image7.png"/><Relationship Id="rId4" Type="http://schemas.openxmlformats.org/officeDocument/2006/relationships/tags" Target="../tags/tag9.xml"/><Relationship Id="rId3" Type="http://schemas.openxmlformats.org/officeDocument/2006/relationships/image" Target="../media/image3.tiff"/><Relationship Id="rId2" Type="http://schemas.openxmlformats.org/officeDocument/2006/relationships/image" Target="../media/image5.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副标题 4"/>
          <p:cNvSpPr>
            <a:spLocks noGrp="1"/>
          </p:cNvSpPr>
          <p:nvPr/>
        </p:nvSpPr>
        <p:spPr>
          <a:xfrm>
            <a:off x="4395788" y="5768975"/>
            <a:ext cx="3363912" cy="339725"/>
          </a:xfrm>
          <a:prstGeom prst="rect">
            <a:avLst/>
          </a:prstGeom>
          <a:noFill/>
          <a:ln w="9525">
            <a:noFill/>
          </a:ln>
        </p:spPr>
        <p:txBody>
          <a:bodyPr>
            <a:spAutoFit/>
          </a:bodyPr>
          <a:lstStyle/>
          <a:p>
            <a:pPr algn="ctr" defTabSz="685800">
              <a:lnSpc>
                <a:spcPct val="90000"/>
              </a:lnSpc>
              <a:spcBef>
                <a:spcPts val="750"/>
              </a:spcBef>
            </a:pPr>
            <a:r>
              <a:rPr lang="zh-CN" altLang="en-US" b="1" dirty="0">
                <a:solidFill>
                  <a:srgbClr val="000000"/>
                </a:solidFill>
                <a:latin typeface="黑体" panose="02010609060101010101" charset="-122"/>
                <a:ea typeface="黑体" panose="02010609060101010101" charset="-122"/>
              </a:rPr>
              <a:t>人教版五年级下</a:t>
            </a:r>
            <a:endParaRPr lang="zh-CN" altLang="en-US" b="1" dirty="0">
              <a:solidFill>
                <a:srgbClr val="000000"/>
              </a:solidFill>
              <a:latin typeface="黑体" panose="02010609060101010101" charset="-122"/>
              <a:ea typeface="黑体" panose="02010609060101010101" charset="-122"/>
            </a:endParaRPr>
          </a:p>
        </p:txBody>
      </p:sp>
      <p:grpSp>
        <p:nvGrpSpPr>
          <p:cNvPr id="3" name="组合 2"/>
          <p:cNvGrpSpPr/>
          <p:nvPr/>
        </p:nvGrpSpPr>
        <p:grpSpPr>
          <a:xfrm>
            <a:off x="1562100" y="1046163"/>
            <a:ext cx="9634538" cy="2095500"/>
            <a:chOff x="666751" y="2141538"/>
            <a:chExt cx="11160125" cy="2557463"/>
          </a:xfrm>
        </p:grpSpPr>
        <p:sp>
          <p:nvSpPr>
            <p:cNvPr id="4" name="Freeform 21"/>
            <p:cNvSpPr/>
            <p:nvPr/>
          </p:nvSpPr>
          <p:spPr>
            <a:xfrm>
              <a:off x="666751" y="2141538"/>
              <a:ext cx="11160125" cy="2557463"/>
            </a:xfrm>
            <a:custGeom>
              <a:avLst/>
              <a:gdLst/>
              <a:ahLst/>
              <a:cxnLst>
                <a:cxn ang="0">
                  <a:pos x="731996" y="94163"/>
                </a:cxn>
                <a:cxn ang="0">
                  <a:pos x="6081198" y="86630"/>
                </a:cxn>
                <a:cxn ang="0">
                  <a:pos x="10488190" y="708105"/>
                </a:cxn>
                <a:cxn ang="0">
                  <a:pos x="9985177" y="2323939"/>
                </a:cxn>
                <a:cxn ang="0">
                  <a:pos x="1681714" y="2527331"/>
                </a:cxn>
                <a:cxn ang="0">
                  <a:pos x="90092" y="1250483"/>
                </a:cxn>
                <a:cxn ang="0">
                  <a:pos x="195199" y="406784"/>
                </a:cxn>
                <a:cxn ang="0">
                  <a:pos x="731996" y="94163"/>
                </a:cxn>
              </a:cxnLst>
              <a:rect l="0" t="0" r="0" b="0"/>
              <a:pathLst>
                <a:path w="2973" h="679">
                  <a:moveTo>
                    <a:pt x="195" y="25"/>
                  </a:moveTo>
                  <a:cubicBezTo>
                    <a:pt x="195" y="25"/>
                    <a:pt x="977" y="0"/>
                    <a:pt x="1620" y="23"/>
                  </a:cubicBezTo>
                  <a:cubicBezTo>
                    <a:pt x="2262" y="45"/>
                    <a:pt x="2719" y="78"/>
                    <a:pt x="2794" y="188"/>
                  </a:cubicBezTo>
                  <a:cubicBezTo>
                    <a:pt x="2869" y="298"/>
                    <a:pt x="2973" y="571"/>
                    <a:pt x="2660" y="617"/>
                  </a:cubicBezTo>
                  <a:cubicBezTo>
                    <a:pt x="2347" y="664"/>
                    <a:pt x="841" y="679"/>
                    <a:pt x="448" y="671"/>
                  </a:cubicBezTo>
                  <a:cubicBezTo>
                    <a:pt x="0" y="662"/>
                    <a:pt x="36" y="412"/>
                    <a:pt x="24" y="332"/>
                  </a:cubicBezTo>
                  <a:cubicBezTo>
                    <a:pt x="12" y="252"/>
                    <a:pt x="39" y="135"/>
                    <a:pt x="52" y="108"/>
                  </a:cubicBezTo>
                  <a:cubicBezTo>
                    <a:pt x="93" y="23"/>
                    <a:pt x="195" y="25"/>
                    <a:pt x="195" y="25"/>
                  </a:cubicBezTo>
                  <a:close/>
                </a:path>
              </a:pathLst>
            </a:custGeom>
            <a:solidFill>
              <a:srgbClr val="FFFFFF">
                <a:alpha val="100000"/>
              </a:srgbClr>
            </a:solidFill>
            <a:ln w="9525">
              <a:noFill/>
            </a:ln>
          </p:spPr>
          <p:txBody>
            <a:bodyPr/>
            <a:lstStyle/>
            <a:p>
              <a:endParaRPr lang="zh-CN" altLang="en-US"/>
            </a:p>
          </p:txBody>
        </p:sp>
        <p:sp>
          <p:nvSpPr>
            <p:cNvPr id="5" name="Freeform 31"/>
            <p:cNvSpPr/>
            <p:nvPr/>
          </p:nvSpPr>
          <p:spPr>
            <a:xfrm>
              <a:off x="860426" y="2263141"/>
              <a:ext cx="10796588" cy="2309496"/>
            </a:xfrm>
            <a:custGeom>
              <a:avLst/>
              <a:gdLst/>
              <a:ahLst/>
              <a:cxnLst>
                <a:cxn ang="0">
                  <a:pos x="514302" y="92665"/>
                </a:cxn>
                <a:cxn ang="0">
                  <a:pos x="5893826" y="74845"/>
                </a:cxn>
                <a:cxn ang="0">
                  <a:pos x="10150895" y="637963"/>
                </a:cxn>
                <a:cxn ang="0">
                  <a:pos x="9662871" y="2099218"/>
                </a:cxn>
                <a:cxn ang="0">
                  <a:pos x="1648019" y="2284548"/>
                </a:cxn>
                <a:cxn ang="0">
                  <a:pos x="45048" y="1119108"/>
                </a:cxn>
                <a:cxn ang="0">
                  <a:pos x="161423" y="256611"/>
                </a:cxn>
                <a:cxn ang="0">
                  <a:pos x="514302" y="92665"/>
                </a:cxn>
              </a:cxnLst>
              <a:rect l="0" t="0" r="0" b="0"/>
              <a:pathLst>
                <a:path w="2876" h="648">
                  <a:moveTo>
                    <a:pt x="137" y="26"/>
                  </a:moveTo>
                  <a:cubicBezTo>
                    <a:pt x="137" y="26"/>
                    <a:pt x="950" y="0"/>
                    <a:pt x="1570" y="21"/>
                  </a:cubicBezTo>
                  <a:cubicBezTo>
                    <a:pt x="2190" y="43"/>
                    <a:pt x="2631" y="74"/>
                    <a:pt x="2704" y="179"/>
                  </a:cubicBezTo>
                  <a:cubicBezTo>
                    <a:pt x="2776" y="284"/>
                    <a:pt x="2876" y="545"/>
                    <a:pt x="2574" y="589"/>
                  </a:cubicBezTo>
                  <a:cubicBezTo>
                    <a:pt x="2272" y="634"/>
                    <a:pt x="818" y="648"/>
                    <a:pt x="439" y="641"/>
                  </a:cubicBezTo>
                  <a:cubicBezTo>
                    <a:pt x="6" y="633"/>
                    <a:pt x="23" y="390"/>
                    <a:pt x="12" y="314"/>
                  </a:cubicBezTo>
                  <a:cubicBezTo>
                    <a:pt x="0" y="238"/>
                    <a:pt x="38" y="82"/>
                    <a:pt x="43" y="72"/>
                  </a:cubicBezTo>
                  <a:cubicBezTo>
                    <a:pt x="62" y="31"/>
                    <a:pt x="137" y="26"/>
                    <a:pt x="137" y="26"/>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6" name="Freeform 29"/>
          <p:cNvSpPr/>
          <p:nvPr/>
        </p:nvSpPr>
        <p:spPr>
          <a:xfrm>
            <a:off x="6096000" y="630238"/>
            <a:ext cx="1246188" cy="803275"/>
          </a:xfrm>
          <a:custGeom>
            <a:avLst/>
            <a:gdLst/>
            <a:ahLst/>
            <a:cxnLst>
              <a:cxn ang="0">
                <a:pos x="618444" y="151971"/>
              </a:cxn>
              <a:cxn ang="0">
                <a:pos x="548695" y="39078"/>
              </a:cxn>
              <a:cxn ang="0">
                <a:pos x="292947" y="99867"/>
              </a:cxn>
              <a:cxn ang="0">
                <a:pos x="292947" y="234469"/>
              </a:cxn>
              <a:cxn ang="0">
                <a:pos x="278997" y="243154"/>
              </a:cxn>
              <a:cxn ang="0">
                <a:pos x="125549" y="182365"/>
              </a:cxn>
              <a:cxn ang="0">
                <a:pos x="13950" y="295258"/>
              </a:cxn>
              <a:cxn ang="0">
                <a:pos x="158098" y="425519"/>
              </a:cxn>
              <a:cxn ang="0">
                <a:pos x="218548" y="438545"/>
              </a:cxn>
              <a:cxn ang="0">
                <a:pos x="185998" y="464597"/>
              </a:cxn>
              <a:cxn ang="0">
                <a:pos x="102299" y="534069"/>
              </a:cxn>
              <a:cxn ang="0">
                <a:pos x="325497" y="712092"/>
              </a:cxn>
              <a:cxn ang="0">
                <a:pos x="423146" y="620910"/>
              </a:cxn>
              <a:cxn ang="0">
                <a:pos x="395246" y="581832"/>
              </a:cxn>
              <a:cxn ang="0">
                <a:pos x="437096" y="759855"/>
              </a:cxn>
              <a:cxn ang="0">
                <a:pos x="664944" y="720776"/>
              </a:cxn>
              <a:cxn ang="0">
                <a:pos x="739343" y="586174"/>
              </a:cxn>
              <a:cxn ang="0">
                <a:pos x="767243" y="586174"/>
              </a:cxn>
              <a:cxn ang="0">
                <a:pos x="832342" y="659988"/>
              </a:cxn>
              <a:cxn ang="0">
                <a:pos x="1078790" y="720776"/>
              </a:cxn>
              <a:cxn ang="0">
                <a:pos x="1218288" y="486307"/>
              </a:cxn>
              <a:cxn ang="0">
                <a:pos x="1069490" y="286574"/>
              </a:cxn>
              <a:cxn ang="0">
                <a:pos x="934641" y="243154"/>
              </a:cxn>
              <a:cxn ang="0">
                <a:pos x="911391" y="343020"/>
              </a:cxn>
              <a:cxn ang="0">
                <a:pos x="1050890" y="329994"/>
              </a:cxn>
              <a:cxn ang="0">
                <a:pos x="1074140" y="204075"/>
              </a:cxn>
              <a:cxn ang="0">
                <a:pos x="743993" y="56446"/>
              </a:cxn>
              <a:cxn ang="0">
                <a:pos x="632394" y="151971"/>
              </a:cxn>
              <a:cxn ang="0">
                <a:pos x="618444" y="151971"/>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7" name="Freeform 29"/>
          <p:cNvSpPr/>
          <p:nvPr/>
        </p:nvSpPr>
        <p:spPr>
          <a:xfrm>
            <a:off x="3081338" y="2671763"/>
            <a:ext cx="1235075" cy="741362"/>
          </a:xfrm>
          <a:custGeom>
            <a:avLst/>
            <a:gdLst/>
            <a:ahLst/>
            <a:cxnLst>
              <a:cxn ang="0">
                <a:pos x="612929" y="140258"/>
              </a:cxn>
              <a:cxn ang="0">
                <a:pos x="543802" y="36066"/>
              </a:cxn>
              <a:cxn ang="0">
                <a:pos x="290335" y="92169"/>
              </a:cxn>
              <a:cxn ang="0">
                <a:pos x="290335" y="216398"/>
              </a:cxn>
              <a:cxn ang="0">
                <a:pos x="276509" y="224412"/>
              </a:cxn>
              <a:cxn ang="0">
                <a:pos x="124429" y="168309"/>
              </a:cxn>
              <a:cxn ang="0">
                <a:pos x="13825" y="272501"/>
              </a:cxn>
              <a:cxn ang="0">
                <a:pos x="156689" y="392721"/>
              </a:cxn>
              <a:cxn ang="0">
                <a:pos x="216599" y="404744"/>
              </a:cxn>
              <a:cxn ang="0">
                <a:pos x="184340" y="428788"/>
              </a:cxn>
              <a:cxn ang="0">
                <a:pos x="101387" y="492906"/>
              </a:cxn>
              <a:cxn ang="0">
                <a:pos x="322594" y="657207"/>
              </a:cxn>
              <a:cxn ang="0">
                <a:pos x="419372" y="573053"/>
              </a:cxn>
              <a:cxn ang="0">
                <a:pos x="391722" y="536987"/>
              </a:cxn>
              <a:cxn ang="0">
                <a:pos x="433198" y="701288"/>
              </a:cxn>
              <a:cxn ang="0">
                <a:pos x="659014" y="665222"/>
              </a:cxn>
              <a:cxn ang="0">
                <a:pos x="732750" y="540994"/>
              </a:cxn>
              <a:cxn ang="0">
                <a:pos x="760401" y="540994"/>
              </a:cxn>
              <a:cxn ang="0">
                <a:pos x="824919" y="609119"/>
              </a:cxn>
              <a:cxn ang="0">
                <a:pos x="1069169" y="665222"/>
              </a:cxn>
              <a:cxn ang="0">
                <a:pos x="1207424" y="448825"/>
              </a:cxn>
              <a:cxn ang="0">
                <a:pos x="1059952" y="264486"/>
              </a:cxn>
              <a:cxn ang="0">
                <a:pos x="926306" y="224412"/>
              </a:cxn>
              <a:cxn ang="0">
                <a:pos x="903264" y="316582"/>
              </a:cxn>
              <a:cxn ang="0">
                <a:pos x="1041518" y="304560"/>
              </a:cxn>
              <a:cxn ang="0">
                <a:pos x="1064561" y="188346"/>
              </a:cxn>
              <a:cxn ang="0">
                <a:pos x="737358" y="52096"/>
              </a:cxn>
              <a:cxn ang="0">
                <a:pos x="626754" y="140258"/>
              </a:cxn>
              <a:cxn ang="0">
                <a:pos x="612929" y="140258"/>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8" name="Freeform 29"/>
          <p:cNvSpPr/>
          <p:nvPr/>
        </p:nvSpPr>
        <p:spPr>
          <a:xfrm>
            <a:off x="9499600" y="2952750"/>
            <a:ext cx="677863" cy="468313"/>
          </a:xfrm>
          <a:custGeom>
            <a:avLst/>
            <a:gdLst/>
            <a:ahLst/>
            <a:cxnLst>
              <a:cxn ang="0">
                <a:pos x="336402" y="88600"/>
              </a:cxn>
              <a:cxn ang="0">
                <a:pos x="298462" y="22783"/>
              </a:cxn>
              <a:cxn ang="0">
                <a:pos x="159348" y="58223"/>
              </a:cxn>
              <a:cxn ang="0">
                <a:pos x="159348" y="136697"/>
              </a:cxn>
              <a:cxn ang="0">
                <a:pos x="151760" y="141760"/>
              </a:cxn>
              <a:cxn ang="0">
                <a:pos x="68292" y="106320"/>
              </a:cxn>
              <a:cxn ang="0">
                <a:pos x="7588" y="172137"/>
              </a:cxn>
              <a:cxn ang="0">
                <a:pos x="85998" y="248079"/>
              </a:cxn>
              <a:cxn ang="0">
                <a:pos x="118879" y="255674"/>
              </a:cxn>
              <a:cxn ang="0">
                <a:pos x="101174" y="270862"/>
              </a:cxn>
              <a:cxn ang="0">
                <a:pos x="55645" y="311365"/>
              </a:cxn>
              <a:cxn ang="0">
                <a:pos x="177054" y="415153"/>
              </a:cxn>
              <a:cxn ang="0">
                <a:pos x="230170" y="361993"/>
              </a:cxn>
              <a:cxn ang="0">
                <a:pos x="214994" y="339210"/>
              </a:cxn>
              <a:cxn ang="0">
                <a:pos x="237758" y="442999"/>
              </a:cxn>
              <a:cxn ang="0">
                <a:pos x="361696" y="420216"/>
              </a:cxn>
              <a:cxn ang="0">
                <a:pos x="402165" y="341742"/>
              </a:cxn>
              <a:cxn ang="0">
                <a:pos x="417341" y="341742"/>
              </a:cxn>
              <a:cxn ang="0">
                <a:pos x="452752" y="384776"/>
              </a:cxn>
              <a:cxn ang="0">
                <a:pos x="586807" y="420216"/>
              </a:cxn>
              <a:cxn ang="0">
                <a:pos x="662687" y="283519"/>
              </a:cxn>
              <a:cxn ang="0">
                <a:pos x="581748" y="167074"/>
              </a:cxn>
              <a:cxn ang="0">
                <a:pos x="508397" y="141760"/>
              </a:cxn>
              <a:cxn ang="0">
                <a:pos x="495751" y="199982"/>
              </a:cxn>
              <a:cxn ang="0">
                <a:pos x="571631" y="192388"/>
              </a:cxn>
              <a:cxn ang="0">
                <a:pos x="584277" y="118977"/>
              </a:cxn>
              <a:cxn ang="0">
                <a:pos x="404694" y="32908"/>
              </a:cxn>
              <a:cxn ang="0">
                <a:pos x="343990" y="88600"/>
              </a:cxn>
              <a:cxn ang="0">
                <a:pos x="336402" y="88600"/>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pic>
        <p:nvPicPr>
          <p:cNvPr id="9" name="图片 8"/>
          <p:cNvPicPr>
            <a:picLocks noChangeAspect="1"/>
          </p:cNvPicPr>
          <p:nvPr/>
        </p:nvPicPr>
        <p:blipFill>
          <a:blip r:embed="rId2" cstate="print"/>
          <a:stretch>
            <a:fillRect/>
          </a:stretch>
        </p:blipFill>
        <p:spPr>
          <a:xfrm>
            <a:off x="8140700" y="5373688"/>
            <a:ext cx="2198688" cy="1508125"/>
          </a:xfrm>
          <a:prstGeom prst="rect">
            <a:avLst/>
          </a:prstGeom>
          <a:noFill/>
          <a:ln w="9525">
            <a:noFill/>
          </a:ln>
        </p:spPr>
      </p:pic>
      <p:pic>
        <p:nvPicPr>
          <p:cNvPr id="10" name="图片 9" descr="图片4"/>
          <p:cNvPicPr>
            <a:picLocks noChangeAspect="1"/>
          </p:cNvPicPr>
          <p:nvPr/>
        </p:nvPicPr>
        <p:blipFill>
          <a:blip r:embed="rId3" cstate="print"/>
          <a:stretch>
            <a:fillRect/>
          </a:stretch>
        </p:blipFill>
        <p:spPr>
          <a:xfrm>
            <a:off x="-314960" y="3258185"/>
            <a:ext cx="3549650" cy="3459163"/>
          </a:xfrm>
          <a:prstGeom prst="rect">
            <a:avLst/>
          </a:prstGeom>
          <a:noFill/>
          <a:ln w="9525">
            <a:noFill/>
          </a:ln>
        </p:spPr>
      </p:pic>
      <p:sp>
        <p:nvSpPr>
          <p:cNvPr id="11" name="标题 3"/>
          <p:cNvSpPr>
            <a:spLocks noGrp="1"/>
          </p:cNvSpPr>
          <p:nvPr/>
        </p:nvSpPr>
        <p:spPr>
          <a:xfrm>
            <a:off x="1485672" y="1687399"/>
            <a:ext cx="9488487" cy="900112"/>
          </a:xfrm>
          <a:prstGeom prst="rect">
            <a:avLst/>
          </a:prstGeom>
          <a:noFill/>
          <a:ln w="9525">
            <a:noFill/>
          </a:ln>
        </p:spPr>
        <p:txBody>
          <a:bodyPr anchor="b" anchorCtr="0"/>
          <a:lstStyle/>
          <a:p>
            <a:pPr algn="ctr" defTabSz="685800">
              <a:lnSpc>
                <a:spcPct val="90000"/>
              </a:lnSpc>
            </a:pPr>
            <a:r>
              <a:rPr lang="zh-CN" altLang="en-US" sz="6600" b="1" dirty="0">
                <a:solidFill>
                  <a:srgbClr val="000000"/>
                </a:solidFill>
                <a:latin typeface="黑体" panose="02010609060101010101" charset="-122"/>
                <a:ea typeface="黑体" panose="02010609060101010101" charset="-122"/>
                <a:sym typeface="+mn-ea"/>
              </a:rPr>
              <a:t>4   约  分</a:t>
            </a:r>
            <a:endParaRPr sz="6600" b="1" dirty="0">
              <a:solidFill>
                <a:srgbClr val="000000"/>
              </a:solidFill>
              <a:latin typeface="黑体" panose="02010609060101010101" charset="-122"/>
              <a:ea typeface="黑体" panose="02010609060101010101" charset="-122"/>
            </a:endParaRPr>
          </a:p>
        </p:txBody>
      </p:sp>
      <p:pic>
        <p:nvPicPr>
          <p:cNvPr id="12" name="图片 11"/>
          <p:cNvPicPr>
            <a:picLocks noChangeAspect="1"/>
          </p:cNvPicPr>
          <p:nvPr/>
        </p:nvPicPr>
        <p:blipFill>
          <a:blip r:embed="rId4" cstate="print"/>
          <a:stretch>
            <a:fillRect/>
          </a:stretch>
        </p:blipFill>
        <p:spPr>
          <a:xfrm>
            <a:off x="10326688" y="2352675"/>
            <a:ext cx="1447800" cy="4505325"/>
          </a:xfrm>
          <a:prstGeom prst="rect">
            <a:avLst/>
          </a:prstGeom>
          <a:noFill/>
          <a:ln w="9525">
            <a:noFill/>
          </a:ln>
        </p:spPr>
      </p:pic>
      <p:pic>
        <p:nvPicPr>
          <p:cNvPr id="13" name="Picture 2"/>
          <p:cNvPicPr>
            <a:picLocks noChangeAspect="1"/>
          </p:cNvPicPr>
          <p:nvPr/>
        </p:nvPicPr>
        <p:blipFill>
          <a:blip r:embed="rId5" cstate="print"/>
          <a:stretch>
            <a:fillRect/>
          </a:stretch>
        </p:blipFill>
        <p:spPr>
          <a:xfrm>
            <a:off x="10482263" y="173038"/>
            <a:ext cx="1430337" cy="971550"/>
          </a:xfrm>
          <a:prstGeom prst="rect">
            <a:avLst/>
          </a:prstGeom>
          <a:noFill/>
          <a:ln w="9525">
            <a:noFill/>
          </a:ln>
        </p:spPr>
      </p:pic>
      <p:sp>
        <p:nvSpPr>
          <p:cNvPr id="14" name="副标题 4"/>
          <p:cNvSpPr>
            <a:spLocks noGrp="1"/>
          </p:cNvSpPr>
          <p:nvPr/>
        </p:nvSpPr>
        <p:spPr>
          <a:xfrm>
            <a:off x="294005" y="173355"/>
            <a:ext cx="4446905" cy="423545"/>
          </a:xfrm>
          <a:prstGeom prst="rect">
            <a:avLst/>
          </a:prstGeom>
          <a:noFill/>
          <a:ln w="9525">
            <a:noFill/>
          </a:ln>
        </p:spPr>
        <p:txBody>
          <a:bodyPr wrap="square">
            <a:spAutoFit/>
          </a:bodyPr>
          <a:lstStyle/>
          <a:p>
            <a:pPr defTabSz="685800">
              <a:lnSpc>
                <a:spcPct val="90000"/>
              </a:lnSpc>
              <a:spcBef>
                <a:spcPts val="750"/>
              </a:spcBef>
            </a:pPr>
            <a:r>
              <a:rPr lang="zh-CN" altLang="en-US" sz="2400" dirty="0" smtClean="0">
                <a:solidFill>
                  <a:srgbClr val="000000"/>
                </a:solidFill>
                <a:latin typeface="微软雅黑" panose="020B0503020204020204" pitchFamily="34" charset="-122"/>
                <a:ea typeface="微软雅黑" panose="020B0503020204020204" pitchFamily="34" charset="-122"/>
              </a:rPr>
              <a:t>第</a:t>
            </a:r>
            <a:r>
              <a:rPr lang="en-US" altLang="zh-CN" sz="2400" dirty="0" smtClean="0">
                <a:solidFill>
                  <a:srgbClr val="000000"/>
                </a:solidFill>
                <a:latin typeface="微软雅黑" panose="020B0503020204020204" pitchFamily="34" charset="-122"/>
                <a:ea typeface="微软雅黑" panose="020B0503020204020204" pitchFamily="34" charset="-122"/>
              </a:rPr>
              <a:t>4</a:t>
            </a:r>
            <a:r>
              <a:rPr lang="zh-CN" altLang="en-US" sz="2400" dirty="0" smtClean="0">
                <a:solidFill>
                  <a:srgbClr val="000000"/>
                </a:solidFill>
                <a:latin typeface="微软雅黑" panose="020B0503020204020204" pitchFamily="34" charset="-122"/>
                <a:ea typeface="微软雅黑" panose="020B0503020204020204" pitchFamily="34" charset="-122"/>
              </a:rPr>
              <a:t>单元  分数的意义和性质</a:t>
            </a:r>
            <a:endParaRPr lang="zh-CN" altLang="en-US" sz="2400" dirty="0" smtClean="0">
              <a:solidFill>
                <a:srgbClr val="000000"/>
              </a:solidFill>
              <a:latin typeface="微软雅黑" panose="020B0503020204020204" pitchFamily="34" charset="-122"/>
              <a:ea typeface="微软雅黑" panose="020B0503020204020204" pitchFamily="34" charset="-122"/>
            </a:endParaRPr>
          </a:p>
        </p:txBody>
      </p:sp>
      <p:sp>
        <p:nvSpPr>
          <p:cNvPr id="15" name="标题 3"/>
          <p:cNvSpPr>
            <a:spLocks noGrp="1"/>
          </p:cNvSpPr>
          <p:nvPr/>
        </p:nvSpPr>
        <p:spPr>
          <a:xfrm>
            <a:off x="1561872" y="3720034"/>
            <a:ext cx="9488487" cy="900112"/>
          </a:xfrm>
          <a:prstGeom prst="rect">
            <a:avLst/>
          </a:prstGeom>
          <a:noFill/>
          <a:ln w="9525">
            <a:noFill/>
          </a:ln>
        </p:spPr>
        <p:txBody>
          <a:bodyPr anchor="b" anchorCtr="0"/>
          <a:p>
            <a:pPr algn="ctr" defTabSz="685800">
              <a:lnSpc>
                <a:spcPct val="90000"/>
              </a:lnSpc>
            </a:pPr>
            <a:r>
              <a:rPr sz="4000" dirty="0">
                <a:solidFill>
                  <a:srgbClr val="7030A0"/>
                </a:solidFill>
                <a:latin typeface="黑体" panose="02010609060101010101" charset="-122"/>
                <a:ea typeface="黑体" panose="02010609060101010101" charset="-122"/>
                <a:sym typeface="+mn-ea"/>
              </a:rPr>
              <a:t>第</a:t>
            </a:r>
            <a:r>
              <a:rPr lang="en-US" sz="4000" dirty="0">
                <a:solidFill>
                  <a:srgbClr val="7030A0"/>
                </a:solidFill>
                <a:latin typeface="黑体" panose="02010609060101010101" charset="-122"/>
                <a:ea typeface="黑体" panose="02010609060101010101" charset="-122"/>
                <a:sym typeface="+mn-ea"/>
              </a:rPr>
              <a:t>3</a:t>
            </a:r>
            <a:r>
              <a:rPr sz="4000" dirty="0">
                <a:solidFill>
                  <a:srgbClr val="7030A0"/>
                </a:solidFill>
                <a:latin typeface="黑体" panose="02010609060101010101" charset="-122"/>
                <a:ea typeface="黑体" panose="02010609060101010101" charset="-122"/>
                <a:sym typeface="+mn-ea"/>
              </a:rPr>
              <a:t>课时  约分</a:t>
            </a:r>
            <a:endParaRPr sz="4000" dirty="0">
              <a:solidFill>
                <a:srgbClr val="7030A0"/>
              </a:solidFill>
              <a:latin typeface="黑体" panose="02010609060101010101" charset="-122"/>
              <a:ea typeface="黑体" panose="02010609060101010101"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4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nodeType="withEffect">
                                  <p:stCondLst>
                                    <p:cond delay="12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2" presetClass="entr" presetSubtype="4" fill="hold" nodeType="withEffect">
                                  <p:stCondLst>
                                    <p:cond delay="12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500" fill="hold"/>
                                        <p:tgtEl>
                                          <p:spTgt spid="12"/>
                                        </p:tgtEl>
                                        <p:attrNameLst>
                                          <p:attrName>ppt_x</p:attrName>
                                        </p:attrNameLst>
                                      </p:cBhvr>
                                      <p:tavLst>
                                        <p:tav tm="0">
                                          <p:val>
                                            <p:strVal val="#ppt_x"/>
                                          </p:val>
                                        </p:tav>
                                        <p:tav tm="100000">
                                          <p:val>
                                            <p:strVal val="#ppt_x"/>
                                          </p:val>
                                        </p:tav>
                                      </p:tavLst>
                                    </p:anim>
                                    <p:anim calcmode="lin" valueType="num">
                                      <p:cBhvr additive="base">
                                        <p:cTn id="44" dur="1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3"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4"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47" name="AutoShape 27"/>
          <p:cNvSpPr>
            <a:spLocks noChangeArrowheads="1"/>
          </p:cNvSpPr>
          <p:nvPr/>
        </p:nvSpPr>
        <p:spPr bwMode="auto">
          <a:xfrm>
            <a:off x="1008380" y="1267460"/>
            <a:ext cx="829945" cy="494030"/>
          </a:xfrm>
          <a:prstGeom prst="wedgeRoundRectCallout">
            <a:avLst>
              <a:gd name="adj1" fmla="val -48530"/>
              <a:gd name="adj2" fmla="val -24603"/>
              <a:gd name="adj3" fmla="val 16667"/>
            </a:avLst>
          </a:prstGeom>
          <a:solidFill>
            <a:srgbClr val="FFFFFF"/>
          </a:solidFill>
          <a:ln w="19050">
            <a:solidFill>
              <a:srgbClr val="3399FF"/>
            </a:solidFill>
            <a:miter lim="800000"/>
          </a:ln>
        </p:spPr>
        <p:txBody>
          <a:bodyPr/>
          <a:p>
            <a:r>
              <a:rPr lang="zh-CN" altLang="en-US" sz="2800" dirty="0">
                <a:latin typeface="华文楷体" panose="02010600040101010101" pitchFamily="2" charset="-122"/>
                <a:ea typeface="华文楷体" panose="02010600040101010101" pitchFamily="2" charset="-122"/>
                <a:sym typeface="+mn-ea"/>
              </a:rPr>
              <a:t>例</a:t>
            </a:r>
            <a:r>
              <a:rPr lang="en-US" altLang="zh-CN" sz="2800" dirty="0">
                <a:latin typeface="华文楷体" panose="02010600040101010101" pitchFamily="2" charset="-122"/>
                <a:ea typeface="华文楷体" panose="02010600040101010101" pitchFamily="2" charset="-122"/>
                <a:sym typeface="+mn-ea"/>
              </a:rPr>
              <a:t>4</a:t>
            </a:r>
            <a:endParaRPr lang="en-US" altLang="zh-CN" sz="2800" dirty="0">
              <a:latin typeface="华文楷体" panose="02010600040101010101" pitchFamily="2" charset="-122"/>
              <a:ea typeface="华文楷体" panose="02010600040101010101" pitchFamily="2" charset="-122"/>
              <a:sym typeface="+mn-ea"/>
            </a:endParaRPr>
          </a:p>
        </p:txBody>
      </p:sp>
      <p:sp>
        <p:nvSpPr>
          <p:cNvPr id="8215" name="Rectangle 23"/>
          <p:cNvSpPr>
            <a:spLocks noChangeArrowheads="1"/>
          </p:cNvSpPr>
          <p:nvPr/>
        </p:nvSpPr>
        <p:spPr bwMode="auto">
          <a:xfrm>
            <a:off x="1102995" y="1056640"/>
            <a:ext cx="11493500" cy="83121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p>
            <a:pPr algn="l">
              <a:lnSpc>
                <a:spcPct val="150000"/>
              </a:lnSpc>
            </a:pPr>
            <a:r>
              <a:rPr lang="zh-CN" altLang="zh-CN" sz="3200" dirty="0">
                <a:ea typeface="黑体" panose="02010609060101010101" charset="-122"/>
              </a:rPr>
              <a:t>           </a:t>
            </a:r>
            <a:r>
              <a:rPr lang="zh-CN" sz="3200" dirty="0" smtClean="0">
                <a:solidFill>
                  <a:schemeClr val="tx1"/>
                </a:solidFill>
                <a:latin typeface="华文楷体" panose="02010600040101010101" pitchFamily="2" charset="-122"/>
                <a:ea typeface="华文楷体" panose="02010600040101010101" pitchFamily="2" charset="-122"/>
              </a:rPr>
              <a:t>把</a:t>
            </a:r>
            <a:r>
              <a:rPr lang="en-US" altLang="zh-CN" sz="3200" dirty="0" smtClean="0">
                <a:solidFill>
                  <a:schemeClr val="tx1"/>
                </a:solidFill>
                <a:latin typeface="华文楷体" panose="02010600040101010101" pitchFamily="2" charset="-122"/>
                <a:ea typeface="华文楷体" panose="02010600040101010101" pitchFamily="2" charset="-122"/>
              </a:rPr>
              <a:t>     </a:t>
            </a:r>
            <a:r>
              <a:rPr lang="zh-CN" sz="3200" dirty="0" smtClean="0">
                <a:solidFill>
                  <a:schemeClr val="tx1"/>
                </a:solidFill>
                <a:latin typeface="华文楷体" panose="02010600040101010101" pitchFamily="2" charset="-122"/>
                <a:ea typeface="华文楷体" panose="02010600040101010101" pitchFamily="2" charset="-122"/>
              </a:rPr>
              <a:t>化</a:t>
            </a:r>
            <a:r>
              <a:rPr lang="zh-CN" sz="3200" dirty="0">
                <a:solidFill>
                  <a:schemeClr val="tx1"/>
                </a:solidFill>
                <a:latin typeface="华文楷体" panose="02010600040101010101" pitchFamily="2" charset="-122"/>
                <a:ea typeface="华文楷体" panose="02010600040101010101" pitchFamily="2" charset="-122"/>
              </a:rPr>
              <a:t>成分子和分母</a:t>
            </a:r>
            <a:r>
              <a:rPr lang="zh-CN" sz="3200" dirty="0" smtClean="0">
                <a:solidFill>
                  <a:schemeClr val="tx1"/>
                </a:solidFill>
                <a:latin typeface="华文楷体" panose="02010600040101010101" pitchFamily="2" charset="-122"/>
                <a:ea typeface="华文楷体" panose="02010600040101010101" pitchFamily="2" charset="-122"/>
              </a:rPr>
              <a:t>比较小</a:t>
            </a:r>
            <a:r>
              <a:rPr lang="zh-CN" sz="3200" dirty="0">
                <a:solidFill>
                  <a:schemeClr val="tx1"/>
                </a:solidFill>
                <a:latin typeface="华文楷体" panose="02010600040101010101" pitchFamily="2" charset="-122"/>
                <a:ea typeface="华文楷体" panose="02010600040101010101" pitchFamily="2" charset="-122"/>
              </a:rPr>
              <a:t>且分数大小不变的分数</a:t>
            </a:r>
            <a:r>
              <a:rPr lang="zh-CN" sz="3200" dirty="0">
                <a:solidFill>
                  <a:schemeClr val="tx1"/>
                </a:solidFill>
                <a:ea typeface="黑体" panose="02010609060101010101" charset="-122"/>
              </a:rPr>
              <a:t>。           </a:t>
            </a:r>
            <a:endParaRPr lang="zh-CN" sz="1800" b="0" dirty="0">
              <a:solidFill>
                <a:schemeClr val="tx1"/>
              </a:solidFill>
            </a:endParaRPr>
          </a:p>
        </p:txBody>
      </p:sp>
      <p:sp>
        <p:nvSpPr>
          <p:cNvPr id="8194" name="AutoShape 2"/>
          <p:cNvSpPr>
            <a:spLocks noChangeArrowheads="1"/>
          </p:cNvSpPr>
          <p:nvPr/>
        </p:nvSpPr>
        <p:spPr bwMode="auto">
          <a:xfrm>
            <a:off x="3081973" y="1876425"/>
            <a:ext cx="7170737" cy="1314450"/>
          </a:xfrm>
          <a:prstGeom prst="cloudCallout">
            <a:avLst>
              <a:gd name="adj1" fmla="val -49101"/>
              <a:gd name="adj2" fmla="val 18454"/>
            </a:avLst>
          </a:prstGeom>
          <a:solidFill>
            <a:srgbClr val="FFFFCC"/>
          </a:solidFill>
          <a:ln w="9525" cmpd="sng">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p>
            <a:r>
              <a:rPr lang="zh-CN" sz="3200" dirty="0"/>
              <a:t>可以用分子和分母的公因数（</a:t>
            </a:r>
            <a:r>
              <a:rPr lang="zh-CN" altLang="zh-CN" sz="3200" dirty="0"/>
              <a:t>1</a:t>
            </a:r>
            <a:r>
              <a:rPr lang="zh-CN" sz="3200" dirty="0"/>
              <a:t>除外）去除。</a:t>
            </a:r>
            <a:endParaRPr lang="zh-CN" sz="3200" dirty="0"/>
          </a:p>
        </p:txBody>
      </p:sp>
      <p:sp>
        <p:nvSpPr>
          <p:cNvPr id="8195" name="Text Box 3"/>
          <p:cNvSpPr txBox="1">
            <a:spLocks noChangeArrowheads="1"/>
          </p:cNvSpPr>
          <p:nvPr/>
        </p:nvSpPr>
        <p:spPr bwMode="auto">
          <a:xfrm>
            <a:off x="4302760" y="1268413"/>
            <a:ext cx="906463"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p>
            <a:endParaRPr lang="zh-CN" altLang="zh-CN" sz="3600"/>
          </a:p>
        </p:txBody>
      </p:sp>
      <p:sp>
        <p:nvSpPr>
          <p:cNvPr id="8196" name="Text Box 4"/>
          <p:cNvSpPr txBox="1">
            <a:spLocks noChangeArrowheads="1"/>
          </p:cNvSpPr>
          <p:nvPr/>
        </p:nvSpPr>
        <p:spPr bwMode="auto">
          <a:xfrm>
            <a:off x="4815523" y="3313113"/>
            <a:ext cx="688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24</a:t>
            </a:r>
            <a:endParaRPr lang="zh-CN" altLang="zh-CN" sz="3600"/>
          </a:p>
          <a:p>
            <a:r>
              <a:rPr lang="zh-CN" altLang="zh-CN" sz="3600"/>
              <a:t>30</a:t>
            </a:r>
            <a:endParaRPr lang="zh-CN" altLang="zh-CN" sz="3600"/>
          </a:p>
        </p:txBody>
      </p:sp>
      <p:sp>
        <p:nvSpPr>
          <p:cNvPr id="8197" name="Text Box 5"/>
          <p:cNvSpPr txBox="1">
            <a:spLocks noChangeArrowheads="1"/>
          </p:cNvSpPr>
          <p:nvPr/>
        </p:nvSpPr>
        <p:spPr bwMode="auto">
          <a:xfrm>
            <a:off x="5501323" y="3632200"/>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a:t>
            </a:r>
            <a:endParaRPr lang="zh-CN" altLang="zh-CN" sz="3600" dirty="0"/>
          </a:p>
        </p:txBody>
      </p:sp>
      <p:sp>
        <p:nvSpPr>
          <p:cNvPr id="8198" name="Text Box 6"/>
          <p:cNvSpPr txBox="1">
            <a:spLocks noChangeArrowheads="1"/>
          </p:cNvSpPr>
          <p:nvPr/>
        </p:nvSpPr>
        <p:spPr bwMode="auto">
          <a:xfrm>
            <a:off x="5925185" y="3341688"/>
            <a:ext cx="1401763"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24÷2</a:t>
            </a:r>
            <a:endParaRPr lang="zh-CN" altLang="zh-CN" sz="3600" dirty="0"/>
          </a:p>
          <a:p>
            <a:r>
              <a:rPr lang="zh-CN" altLang="zh-CN" sz="3600" dirty="0"/>
              <a:t>30÷2</a:t>
            </a:r>
            <a:endParaRPr lang="zh-CN" altLang="zh-CN" sz="3600" dirty="0"/>
          </a:p>
        </p:txBody>
      </p:sp>
      <p:sp>
        <p:nvSpPr>
          <p:cNvPr id="8199" name="Text Box 7"/>
          <p:cNvSpPr txBox="1">
            <a:spLocks noChangeArrowheads="1"/>
          </p:cNvSpPr>
          <p:nvPr/>
        </p:nvSpPr>
        <p:spPr bwMode="auto">
          <a:xfrm>
            <a:off x="7345998" y="3587750"/>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8200" name="Text Box 8"/>
          <p:cNvSpPr txBox="1">
            <a:spLocks noChangeArrowheads="1"/>
          </p:cNvSpPr>
          <p:nvPr/>
        </p:nvSpPr>
        <p:spPr bwMode="auto">
          <a:xfrm>
            <a:off x="7688898" y="3313113"/>
            <a:ext cx="688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12</a:t>
            </a:r>
            <a:endParaRPr lang="zh-CN" altLang="zh-CN" sz="3600"/>
          </a:p>
          <a:p>
            <a:r>
              <a:rPr lang="zh-CN" altLang="zh-CN" sz="3600"/>
              <a:t>15</a:t>
            </a:r>
            <a:endParaRPr lang="zh-CN" altLang="zh-CN" sz="3600"/>
          </a:p>
        </p:txBody>
      </p:sp>
      <p:sp>
        <p:nvSpPr>
          <p:cNvPr id="8201" name="Text Box 9"/>
          <p:cNvSpPr txBox="1">
            <a:spLocks noChangeArrowheads="1"/>
          </p:cNvSpPr>
          <p:nvPr/>
        </p:nvSpPr>
        <p:spPr bwMode="auto">
          <a:xfrm>
            <a:off x="4759960" y="4737100"/>
            <a:ext cx="688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12</a:t>
            </a:r>
            <a:endParaRPr lang="zh-CN" altLang="zh-CN" sz="3600"/>
          </a:p>
          <a:p>
            <a:r>
              <a:rPr lang="zh-CN" altLang="zh-CN" sz="3600"/>
              <a:t>15</a:t>
            </a:r>
            <a:endParaRPr lang="zh-CN" altLang="zh-CN" sz="3600"/>
          </a:p>
        </p:txBody>
      </p:sp>
      <p:sp>
        <p:nvSpPr>
          <p:cNvPr id="8202" name="Text Box 10"/>
          <p:cNvSpPr txBox="1">
            <a:spLocks noChangeArrowheads="1"/>
          </p:cNvSpPr>
          <p:nvPr/>
        </p:nvSpPr>
        <p:spPr bwMode="auto">
          <a:xfrm>
            <a:off x="5460048" y="505864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smtClean="0"/>
              <a:t>=</a:t>
            </a:r>
            <a:endParaRPr lang="zh-CN" altLang="zh-CN" sz="3600" dirty="0"/>
          </a:p>
        </p:txBody>
      </p:sp>
      <p:sp>
        <p:nvSpPr>
          <p:cNvPr id="8203" name="Text Box 11"/>
          <p:cNvSpPr txBox="1">
            <a:spLocks noChangeArrowheads="1"/>
          </p:cNvSpPr>
          <p:nvPr/>
        </p:nvSpPr>
        <p:spPr bwMode="auto">
          <a:xfrm>
            <a:off x="5914073" y="4749800"/>
            <a:ext cx="1401762"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12÷3</a:t>
            </a:r>
            <a:endParaRPr lang="zh-CN" altLang="zh-CN" sz="3600"/>
          </a:p>
          <a:p>
            <a:r>
              <a:rPr lang="zh-CN" altLang="zh-CN" sz="3600"/>
              <a:t>15÷3</a:t>
            </a:r>
            <a:endParaRPr lang="zh-CN" altLang="zh-CN" sz="3600"/>
          </a:p>
        </p:txBody>
      </p:sp>
      <p:sp>
        <p:nvSpPr>
          <p:cNvPr id="8204" name="Text Box 12"/>
          <p:cNvSpPr txBox="1">
            <a:spLocks noChangeArrowheads="1"/>
          </p:cNvSpPr>
          <p:nvPr/>
        </p:nvSpPr>
        <p:spPr bwMode="auto">
          <a:xfrm>
            <a:off x="7361873" y="505864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a:t>
            </a:r>
            <a:endParaRPr lang="zh-CN" altLang="zh-CN" sz="3600" dirty="0"/>
          </a:p>
        </p:txBody>
      </p:sp>
      <p:sp>
        <p:nvSpPr>
          <p:cNvPr id="8205" name="Text Box 13"/>
          <p:cNvSpPr txBox="1">
            <a:spLocks noChangeArrowheads="1"/>
          </p:cNvSpPr>
          <p:nvPr/>
        </p:nvSpPr>
        <p:spPr bwMode="auto">
          <a:xfrm>
            <a:off x="7876223" y="4749800"/>
            <a:ext cx="434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4</a:t>
            </a:r>
            <a:endParaRPr lang="zh-CN" altLang="zh-CN" sz="3600" dirty="0"/>
          </a:p>
          <a:p>
            <a:r>
              <a:rPr lang="zh-CN" altLang="zh-CN" sz="3600" dirty="0"/>
              <a:t>5</a:t>
            </a:r>
            <a:endParaRPr lang="zh-CN" altLang="zh-CN" sz="3600" dirty="0"/>
          </a:p>
        </p:txBody>
      </p:sp>
      <p:sp>
        <p:nvSpPr>
          <p:cNvPr id="8206" name="Line 14"/>
          <p:cNvSpPr>
            <a:spLocks noChangeShapeType="1"/>
          </p:cNvSpPr>
          <p:nvPr/>
        </p:nvSpPr>
        <p:spPr bwMode="auto">
          <a:xfrm>
            <a:off x="4826635" y="3890963"/>
            <a:ext cx="595313"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207" name="Line 15"/>
          <p:cNvSpPr>
            <a:spLocks noChangeShapeType="1"/>
          </p:cNvSpPr>
          <p:nvPr/>
        </p:nvSpPr>
        <p:spPr bwMode="auto">
          <a:xfrm>
            <a:off x="6002973" y="3948113"/>
            <a:ext cx="127793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208" name="Line 16"/>
          <p:cNvSpPr>
            <a:spLocks noChangeShapeType="1"/>
          </p:cNvSpPr>
          <p:nvPr/>
        </p:nvSpPr>
        <p:spPr bwMode="auto">
          <a:xfrm>
            <a:off x="7831773" y="3905250"/>
            <a:ext cx="46513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209" name="Line 17"/>
          <p:cNvSpPr>
            <a:spLocks noChangeShapeType="1"/>
          </p:cNvSpPr>
          <p:nvPr/>
        </p:nvSpPr>
        <p:spPr bwMode="auto">
          <a:xfrm>
            <a:off x="4872673" y="5341938"/>
            <a:ext cx="5222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210" name="Line 18"/>
          <p:cNvSpPr>
            <a:spLocks noChangeShapeType="1"/>
          </p:cNvSpPr>
          <p:nvPr/>
        </p:nvSpPr>
        <p:spPr bwMode="auto">
          <a:xfrm>
            <a:off x="6033135" y="5357813"/>
            <a:ext cx="1233488"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211" name="Line 19"/>
          <p:cNvSpPr>
            <a:spLocks noChangeShapeType="1"/>
          </p:cNvSpPr>
          <p:nvPr/>
        </p:nvSpPr>
        <p:spPr bwMode="auto">
          <a:xfrm>
            <a:off x="7920673" y="5357813"/>
            <a:ext cx="333375"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217" name="Text Box 25"/>
          <p:cNvSpPr txBox="1">
            <a:spLocks noChangeArrowheads="1"/>
          </p:cNvSpPr>
          <p:nvPr/>
        </p:nvSpPr>
        <p:spPr bwMode="auto">
          <a:xfrm>
            <a:off x="2845435" y="5829935"/>
            <a:ext cx="7130776" cy="64851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sz="3600" dirty="0">
                <a:solidFill>
                  <a:srgbClr val="FF0000"/>
                </a:solidFill>
              </a:rPr>
              <a:t>想一想：还有没有更简便的方法？</a:t>
            </a:r>
            <a:endParaRPr lang="zh-CN" sz="3600" dirty="0">
              <a:solidFill>
                <a:srgbClr val="FF0000"/>
              </a:solidFill>
            </a:endParaRPr>
          </a:p>
        </p:txBody>
      </p:sp>
      <p:grpSp>
        <p:nvGrpSpPr>
          <p:cNvPr id="8" name="组合 7"/>
          <p:cNvGrpSpPr/>
          <p:nvPr/>
        </p:nvGrpSpPr>
        <p:grpSpPr>
          <a:xfrm>
            <a:off x="2608504" y="1128435"/>
            <a:ext cx="522884" cy="936104"/>
            <a:chOff x="1910639" y="692696"/>
            <a:chExt cx="522884" cy="936104"/>
          </a:xfrm>
        </p:grpSpPr>
        <p:sp>
          <p:nvSpPr>
            <p:cNvPr id="8212" name="Text Box 20"/>
            <p:cNvSpPr txBox="1">
              <a:spLocks noChangeArrowheads="1"/>
            </p:cNvSpPr>
            <p:nvPr/>
          </p:nvSpPr>
          <p:spPr bwMode="auto">
            <a:xfrm>
              <a:off x="1912226" y="692696"/>
              <a:ext cx="52129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r>
                <a:rPr lang="zh-CN" altLang="zh-CN" sz="2800" dirty="0">
                  <a:solidFill>
                    <a:schemeClr val="tx1"/>
                  </a:solidFill>
                  <a:latin typeface="华文楷体" panose="02010600040101010101" pitchFamily="2" charset="-122"/>
                  <a:ea typeface="华文楷体" panose="02010600040101010101" pitchFamily="2" charset="-122"/>
                </a:rPr>
                <a:t>24</a:t>
              </a:r>
              <a:endParaRPr lang="zh-CN" altLang="zh-CN" sz="2800" dirty="0">
                <a:solidFill>
                  <a:schemeClr val="tx1"/>
                </a:solidFill>
                <a:latin typeface="华文楷体" panose="02010600040101010101" pitchFamily="2" charset="-122"/>
                <a:ea typeface="华文楷体" panose="02010600040101010101" pitchFamily="2" charset="-122"/>
              </a:endParaRPr>
            </a:p>
          </p:txBody>
        </p:sp>
        <p:sp>
          <p:nvSpPr>
            <p:cNvPr id="8213" name="Text Box 21"/>
            <p:cNvSpPr txBox="1">
              <a:spLocks noChangeArrowheads="1"/>
            </p:cNvSpPr>
            <p:nvPr/>
          </p:nvSpPr>
          <p:spPr bwMode="auto">
            <a:xfrm>
              <a:off x="1910639" y="1105580"/>
              <a:ext cx="52129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p>
              <a:r>
                <a:rPr lang="zh-CN" altLang="zh-CN" sz="2800" dirty="0">
                  <a:solidFill>
                    <a:schemeClr val="tx1"/>
                  </a:solidFill>
                  <a:latin typeface="华文楷体" panose="02010600040101010101" pitchFamily="2" charset="-122"/>
                  <a:ea typeface="华文楷体" panose="02010600040101010101" pitchFamily="2" charset="-122"/>
                </a:rPr>
                <a:t>30</a:t>
              </a:r>
              <a:endParaRPr lang="zh-CN" altLang="zh-CN" sz="2800" dirty="0">
                <a:solidFill>
                  <a:schemeClr val="tx1"/>
                </a:solidFill>
                <a:latin typeface="华文楷体" panose="02010600040101010101" pitchFamily="2" charset="-122"/>
                <a:ea typeface="华文楷体" panose="02010600040101010101" pitchFamily="2" charset="-122"/>
              </a:endParaRPr>
            </a:p>
          </p:txBody>
        </p:sp>
        <p:cxnSp>
          <p:nvCxnSpPr>
            <p:cNvPr id="27" name="直接连接符 26"/>
            <p:cNvCxnSpPr/>
            <p:nvPr/>
          </p:nvCxnSpPr>
          <p:spPr>
            <a:xfrm>
              <a:off x="1992692" y="1150938"/>
              <a:ext cx="357190" cy="1476"/>
            </a:xfrm>
            <a:prstGeom prst="line">
              <a:avLst/>
            </a:prstGeom>
            <a:ln w="28575" cmpd="sng">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trips(downRight)">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wipe(down)">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blinds(horizontal)">
                                      <p:cBhvr>
                                        <p:cTn id="17" dur="500"/>
                                        <p:tgtEl>
                                          <p:spTgt spid="819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8206"/>
                                        </p:tgtEl>
                                        <p:attrNameLst>
                                          <p:attrName>style.visibility</p:attrName>
                                        </p:attrNameLst>
                                      </p:cBhvr>
                                      <p:to>
                                        <p:strVal val="visible"/>
                                      </p:to>
                                    </p:set>
                                    <p:animEffect transition="in" filter="blinds(horizontal)">
                                      <p:cBhvr>
                                        <p:cTn id="20" dur="500"/>
                                        <p:tgtEl>
                                          <p:spTgt spid="820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197"/>
                                        </p:tgtEl>
                                        <p:attrNameLst>
                                          <p:attrName>style.visibility</p:attrName>
                                        </p:attrNameLst>
                                      </p:cBhvr>
                                      <p:to>
                                        <p:strVal val="visible"/>
                                      </p:to>
                                    </p:set>
                                    <p:animEffect transition="in" filter="blinds(horizontal)">
                                      <p:cBhvr>
                                        <p:cTn id="25" dur="500"/>
                                        <p:tgtEl>
                                          <p:spTgt spid="8197"/>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8207"/>
                                        </p:tgtEl>
                                        <p:attrNameLst>
                                          <p:attrName>style.visibility</p:attrName>
                                        </p:attrNameLst>
                                      </p:cBhvr>
                                      <p:to>
                                        <p:strVal val="visible"/>
                                      </p:to>
                                    </p:set>
                                    <p:animEffect transition="in" filter="blinds(horizontal)">
                                      <p:cBhvr>
                                        <p:cTn id="29" dur="500"/>
                                        <p:tgtEl>
                                          <p:spTgt spid="8207"/>
                                        </p:tgtEl>
                                      </p:cBhvr>
                                    </p:animEffect>
                                  </p:childTnLst>
                                </p:cTn>
                              </p:par>
                            </p:childTnLst>
                          </p:cTn>
                        </p:par>
                        <p:par>
                          <p:cTn id="30" fill="hold">
                            <p:stCondLst>
                              <p:cond delay="1000"/>
                            </p:stCondLst>
                            <p:childTnLst>
                              <p:par>
                                <p:cTn id="31" presetID="3" presetClass="entr" presetSubtype="10" fill="hold" grpId="0" nodeType="afterEffect">
                                  <p:stCondLst>
                                    <p:cond delay="0"/>
                                  </p:stCondLst>
                                  <p:childTnLst>
                                    <p:set>
                                      <p:cBhvr>
                                        <p:cTn id="32" dur="1" fill="hold">
                                          <p:stCondLst>
                                            <p:cond delay="0"/>
                                          </p:stCondLst>
                                        </p:cTn>
                                        <p:tgtEl>
                                          <p:spTgt spid="8198"/>
                                        </p:tgtEl>
                                        <p:attrNameLst>
                                          <p:attrName>style.visibility</p:attrName>
                                        </p:attrNameLst>
                                      </p:cBhvr>
                                      <p:to>
                                        <p:strVal val="visible"/>
                                      </p:to>
                                    </p:set>
                                    <p:animEffect transition="in" filter="blinds(horizontal)">
                                      <p:cBhvr>
                                        <p:cTn id="33" dur="500"/>
                                        <p:tgtEl>
                                          <p:spTgt spid="8198"/>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8199"/>
                                        </p:tgtEl>
                                        <p:attrNameLst>
                                          <p:attrName>style.visibility</p:attrName>
                                        </p:attrNameLst>
                                      </p:cBhvr>
                                      <p:to>
                                        <p:strVal val="visible"/>
                                      </p:to>
                                    </p:set>
                                    <p:animEffect transition="in" filter="blinds(horizontal)">
                                      <p:cBhvr>
                                        <p:cTn id="38" dur="500"/>
                                        <p:tgtEl>
                                          <p:spTgt spid="8199"/>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8200"/>
                                        </p:tgtEl>
                                        <p:attrNameLst>
                                          <p:attrName>style.visibility</p:attrName>
                                        </p:attrNameLst>
                                      </p:cBhvr>
                                      <p:to>
                                        <p:strVal val="visible"/>
                                      </p:to>
                                    </p:set>
                                    <p:animEffect transition="in" filter="blinds(horizontal)">
                                      <p:cBhvr>
                                        <p:cTn id="41" dur="500"/>
                                        <p:tgtEl>
                                          <p:spTgt spid="8200"/>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8208"/>
                                        </p:tgtEl>
                                        <p:attrNameLst>
                                          <p:attrName>style.visibility</p:attrName>
                                        </p:attrNameLst>
                                      </p:cBhvr>
                                      <p:to>
                                        <p:strVal val="visible"/>
                                      </p:to>
                                    </p:set>
                                    <p:animEffect transition="in" filter="blinds(horizontal)">
                                      <p:cBhvr>
                                        <p:cTn id="44" dur="500"/>
                                        <p:tgtEl>
                                          <p:spTgt spid="820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8201"/>
                                        </p:tgtEl>
                                        <p:attrNameLst>
                                          <p:attrName>style.visibility</p:attrName>
                                        </p:attrNameLst>
                                      </p:cBhvr>
                                      <p:to>
                                        <p:strVal val="visible"/>
                                      </p:to>
                                    </p:set>
                                    <p:animEffect transition="in" filter="wipe(down)">
                                      <p:cBhvr>
                                        <p:cTn id="49" dur="500"/>
                                        <p:tgtEl>
                                          <p:spTgt spid="820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8209"/>
                                        </p:tgtEl>
                                        <p:attrNameLst>
                                          <p:attrName>style.visibility</p:attrName>
                                        </p:attrNameLst>
                                      </p:cBhvr>
                                      <p:to>
                                        <p:strVal val="visible"/>
                                      </p:to>
                                    </p:set>
                                    <p:animEffect transition="in" filter="wipe(down)">
                                      <p:cBhvr>
                                        <p:cTn id="52" dur="500"/>
                                        <p:tgtEl>
                                          <p:spTgt spid="820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202"/>
                                        </p:tgtEl>
                                        <p:attrNameLst>
                                          <p:attrName>style.visibility</p:attrName>
                                        </p:attrNameLst>
                                      </p:cBhvr>
                                      <p:to>
                                        <p:strVal val="visible"/>
                                      </p:to>
                                    </p:set>
                                    <p:animEffect transition="in" filter="wipe(down)">
                                      <p:cBhvr>
                                        <p:cTn id="57" dur="500"/>
                                        <p:tgtEl>
                                          <p:spTgt spid="820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8210"/>
                                        </p:tgtEl>
                                        <p:attrNameLst>
                                          <p:attrName>style.visibility</p:attrName>
                                        </p:attrNameLst>
                                      </p:cBhvr>
                                      <p:to>
                                        <p:strVal val="visible"/>
                                      </p:to>
                                    </p:set>
                                    <p:animEffect transition="in" filter="wipe(down)">
                                      <p:cBhvr>
                                        <p:cTn id="60" dur="500"/>
                                        <p:tgtEl>
                                          <p:spTgt spid="8210"/>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8203"/>
                                        </p:tgtEl>
                                        <p:attrNameLst>
                                          <p:attrName>style.visibility</p:attrName>
                                        </p:attrNameLst>
                                      </p:cBhvr>
                                      <p:to>
                                        <p:strVal val="visible"/>
                                      </p:to>
                                    </p:set>
                                    <p:animEffect transition="in" filter="wipe(down)">
                                      <p:cBhvr>
                                        <p:cTn id="63" dur="500"/>
                                        <p:tgtEl>
                                          <p:spTgt spid="820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8204"/>
                                        </p:tgtEl>
                                        <p:attrNameLst>
                                          <p:attrName>style.visibility</p:attrName>
                                        </p:attrNameLst>
                                      </p:cBhvr>
                                      <p:to>
                                        <p:strVal val="visible"/>
                                      </p:to>
                                    </p:set>
                                    <p:animEffect transition="in" filter="wipe(down)">
                                      <p:cBhvr>
                                        <p:cTn id="68" dur="500"/>
                                        <p:tgtEl>
                                          <p:spTgt spid="8204"/>
                                        </p:tgtEl>
                                      </p:cBhvr>
                                    </p:animEffect>
                                  </p:childTnLst>
                                </p:cTn>
                              </p:par>
                            </p:childTnLst>
                          </p:cTn>
                        </p:par>
                        <p:par>
                          <p:cTn id="69" fill="hold">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8205"/>
                                        </p:tgtEl>
                                        <p:attrNameLst>
                                          <p:attrName>style.visibility</p:attrName>
                                        </p:attrNameLst>
                                      </p:cBhvr>
                                      <p:to>
                                        <p:strVal val="visible"/>
                                      </p:to>
                                    </p:set>
                                    <p:animEffect transition="in" filter="wipe(down)">
                                      <p:cBhvr>
                                        <p:cTn id="72" dur="500"/>
                                        <p:tgtEl>
                                          <p:spTgt spid="8205"/>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8211"/>
                                        </p:tgtEl>
                                        <p:attrNameLst>
                                          <p:attrName>style.visibility</p:attrName>
                                        </p:attrNameLst>
                                      </p:cBhvr>
                                      <p:to>
                                        <p:strVal val="visible"/>
                                      </p:to>
                                    </p:set>
                                    <p:animEffect transition="in" filter="wipe(down)">
                                      <p:cBhvr>
                                        <p:cTn id="75" dur="500"/>
                                        <p:tgtEl>
                                          <p:spTgt spid="8211"/>
                                        </p:tgtEl>
                                      </p:cBhvr>
                                    </p:animEffect>
                                  </p:childTnLst>
                                </p:cTn>
                              </p:par>
                            </p:childTnLst>
                          </p:cTn>
                        </p:par>
                      </p:childTnLst>
                    </p:cTn>
                  </p:par>
                  <p:par>
                    <p:cTn id="76" fill="hold">
                      <p:stCondLst>
                        <p:cond delay="indefinite"/>
                      </p:stCondLst>
                      <p:childTnLst>
                        <p:par>
                          <p:cTn id="77" fill="hold">
                            <p:stCondLst>
                              <p:cond delay="0"/>
                            </p:stCondLst>
                            <p:childTnLst>
                              <p:par>
                                <p:cTn id="78" presetID="4" presetClass="entr" presetSubtype="16" fill="hold" grpId="0" nodeType="clickEffect">
                                  <p:stCondLst>
                                    <p:cond delay="0"/>
                                  </p:stCondLst>
                                  <p:childTnLst>
                                    <p:set>
                                      <p:cBhvr>
                                        <p:cTn id="79" dur="1" fill="hold">
                                          <p:stCondLst>
                                            <p:cond delay="0"/>
                                          </p:stCondLst>
                                        </p:cTn>
                                        <p:tgtEl>
                                          <p:spTgt spid="8217"/>
                                        </p:tgtEl>
                                        <p:attrNameLst>
                                          <p:attrName>style.visibility</p:attrName>
                                        </p:attrNameLst>
                                      </p:cBhvr>
                                      <p:to>
                                        <p:strVal val="visible"/>
                                      </p:to>
                                    </p:set>
                                    <p:animEffect transition="in" filter="box(in)">
                                      <p:cBhvr>
                                        <p:cTn id="80" dur="500"/>
                                        <p:tgtEl>
                                          <p:spTgt spid="8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8194" grpId="0" bldLvl="0" animBg="1" autoUpdateAnimBg="0"/>
      <p:bldP spid="8196" grpId="0" bldLvl="0" animBg="1" autoUpdateAnimBg="0"/>
      <p:bldP spid="8197" grpId="0" bldLvl="0" animBg="1" autoUpdateAnimBg="0"/>
      <p:bldP spid="8198" grpId="0" bldLvl="0" animBg="1" autoUpdateAnimBg="0"/>
      <p:bldP spid="8199" grpId="0" bldLvl="0" animBg="1" autoUpdateAnimBg="0"/>
      <p:bldP spid="8200" grpId="0" bldLvl="0" animBg="1" autoUpdateAnimBg="0"/>
      <p:bldP spid="8201" grpId="0" bldLvl="0" animBg="1"/>
      <p:bldP spid="8202" grpId="0" bldLvl="0" animBg="1"/>
      <p:bldP spid="8203" grpId="0" bldLvl="0" animBg="1"/>
      <p:bldP spid="8204" grpId="0" bldLvl="0" animBg="1"/>
      <p:bldP spid="8205" grpId="0" bldLvl="0" animBg="1"/>
      <p:bldP spid="8206" grpId="0" bldLvl="0" animBg="1"/>
      <p:bldP spid="8207" grpId="0" bldLvl="0" animBg="1"/>
      <p:bldP spid="8208" grpId="0" bldLvl="0" animBg="1"/>
      <p:bldP spid="8209" grpId="0" bldLvl="0" animBg="1"/>
      <p:bldP spid="8210" grpId="0" bldLvl="0" animBg="1"/>
      <p:bldP spid="8211" grpId="0" bldLvl="0" animBg="1"/>
      <p:bldP spid="8217"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3"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4"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pic>
        <p:nvPicPr>
          <p:cNvPr id="1046" name="Picture 22"/>
          <p:cNvPicPr>
            <a:picLocks noChangeAspect="1" noChangeArrowheads="1"/>
          </p:cNvPicPr>
          <p:nvPr>
            <p:custDataLst>
              <p:tags r:id="rId5"/>
            </p:custDataLst>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r="79447" b="45274"/>
          <a:stretch>
            <a:fillRect/>
          </a:stretch>
        </p:blipFill>
        <p:spPr bwMode="auto">
          <a:xfrm>
            <a:off x="1402811" y="1466877"/>
            <a:ext cx="1694945" cy="2073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圆角矩形标注 7"/>
          <p:cNvSpPr/>
          <p:nvPr/>
        </p:nvSpPr>
        <p:spPr>
          <a:xfrm>
            <a:off x="2859405" y="1554480"/>
            <a:ext cx="5801360" cy="1225550"/>
          </a:xfrm>
          <a:prstGeom prst="wedgeRoundRectCallout">
            <a:avLst>
              <a:gd name="adj1" fmla="val -53211"/>
              <a:gd name="adj2" fmla="val 21813"/>
              <a:gd name="adj3" fmla="val 16667"/>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30000"/>
              </a:lnSpc>
            </a:pPr>
            <a:r>
              <a:rPr lang="zh-CN" sz="3200" dirty="0">
                <a:solidFill>
                  <a:schemeClr val="tx1"/>
                </a:solidFill>
                <a:sym typeface="+mn-ea"/>
              </a:rPr>
              <a:t>我直接用分数的分子和分母的</a:t>
            </a:r>
            <a:endParaRPr lang="zh-CN" sz="3200" dirty="0">
              <a:solidFill>
                <a:schemeClr val="tx1"/>
              </a:solidFill>
            </a:endParaRPr>
          </a:p>
          <a:p>
            <a:pPr algn="l">
              <a:lnSpc>
                <a:spcPct val="130000"/>
              </a:lnSpc>
            </a:pPr>
            <a:r>
              <a:rPr lang="zh-CN" sz="3200" dirty="0">
                <a:solidFill>
                  <a:schemeClr val="tx1"/>
                </a:solidFill>
                <a:sym typeface="+mn-ea"/>
              </a:rPr>
              <a:t>最大公因数（</a:t>
            </a:r>
            <a:r>
              <a:rPr lang="zh-CN" altLang="zh-CN" sz="3200" dirty="0">
                <a:solidFill>
                  <a:schemeClr val="tx1"/>
                </a:solidFill>
                <a:sym typeface="+mn-ea"/>
              </a:rPr>
              <a:t>1</a:t>
            </a:r>
            <a:r>
              <a:rPr lang="zh-CN" sz="3200" dirty="0">
                <a:solidFill>
                  <a:schemeClr val="tx1"/>
                </a:solidFill>
                <a:sym typeface="+mn-ea"/>
              </a:rPr>
              <a:t>除外）去除。</a:t>
            </a:r>
            <a:endParaRPr lang="zh-CN" altLang="en-US" sz="3200" b="0">
              <a:solidFill>
                <a:srgbClr val="000000"/>
              </a:solidFill>
              <a:latin typeface="华文楷体" panose="02010600040101010101" pitchFamily="2" charset="-122"/>
              <a:ea typeface="华文楷体" panose="02010600040101010101" pitchFamily="2" charset="-122"/>
            </a:endParaRPr>
          </a:p>
        </p:txBody>
      </p:sp>
      <p:sp>
        <p:nvSpPr>
          <p:cNvPr id="9221" name="Text Box 5"/>
          <p:cNvSpPr txBox="1">
            <a:spLocks noChangeArrowheads="1"/>
          </p:cNvSpPr>
          <p:nvPr/>
        </p:nvSpPr>
        <p:spPr bwMode="auto">
          <a:xfrm>
            <a:off x="4298950" y="3539808"/>
            <a:ext cx="688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24</a:t>
            </a:r>
            <a:endParaRPr lang="zh-CN" altLang="zh-CN" sz="3600"/>
          </a:p>
          <a:p>
            <a:r>
              <a:rPr lang="zh-CN" altLang="zh-CN" sz="3600"/>
              <a:t>30</a:t>
            </a:r>
            <a:endParaRPr lang="zh-CN" altLang="zh-CN" sz="3600"/>
          </a:p>
        </p:txBody>
      </p:sp>
      <p:sp>
        <p:nvSpPr>
          <p:cNvPr id="9222" name="Text Box 6"/>
          <p:cNvSpPr txBox="1">
            <a:spLocks noChangeArrowheads="1"/>
          </p:cNvSpPr>
          <p:nvPr/>
        </p:nvSpPr>
        <p:spPr bwMode="auto">
          <a:xfrm>
            <a:off x="5538788" y="3542983"/>
            <a:ext cx="1147762"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24÷</a:t>
            </a:r>
            <a:endParaRPr lang="zh-CN" altLang="zh-CN" sz="3600" dirty="0"/>
          </a:p>
          <a:p>
            <a:r>
              <a:rPr lang="zh-CN" altLang="zh-CN" sz="3600" dirty="0"/>
              <a:t>30÷</a:t>
            </a:r>
            <a:endParaRPr lang="zh-CN" altLang="zh-CN" sz="3600" dirty="0"/>
          </a:p>
        </p:txBody>
      </p:sp>
      <p:sp>
        <p:nvSpPr>
          <p:cNvPr id="9223" name="Text Box 7"/>
          <p:cNvSpPr txBox="1">
            <a:spLocks noChangeArrowheads="1"/>
          </p:cNvSpPr>
          <p:nvPr/>
        </p:nvSpPr>
        <p:spPr bwMode="auto">
          <a:xfrm>
            <a:off x="5087938" y="3814445"/>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a:t>
            </a:r>
            <a:endParaRPr lang="zh-CN" altLang="zh-CN" sz="3600" dirty="0"/>
          </a:p>
        </p:txBody>
      </p:sp>
      <p:sp>
        <p:nvSpPr>
          <p:cNvPr id="9224" name="Text Box 8"/>
          <p:cNvSpPr txBox="1">
            <a:spLocks noChangeArrowheads="1"/>
          </p:cNvSpPr>
          <p:nvPr/>
        </p:nvSpPr>
        <p:spPr bwMode="auto">
          <a:xfrm>
            <a:off x="7088188" y="377158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a:t>
            </a:r>
            <a:endParaRPr lang="zh-CN" altLang="zh-CN" sz="3600" dirty="0"/>
          </a:p>
        </p:txBody>
      </p:sp>
      <p:sp>
        <p:nvSpPr>
          <p:cNvPr id="9225" name="Text Box 9"/>
          <p:cNvSpPr txBox="1">
            <a:spLocks noChangeArrowheads="1"/>
          </p:cNvSpPr>
          <p:nvPr/>
        </p:nvSpPr>
        <p:spPr bwMode="auto">
          <a:xfrm>
            <a:off x="7604125" y="3539808"/>
            <a:ext cx="434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4</a:t>
            </a:r>
            <a:endParaRPr lang="zh-CN" altLang="zh-CN" sz="3600"/>
          </a:p>
          <a:p>
            <a:r>
              <a:rPr lang="zh-CN" altLang="zh-CN" sz="3600"/>
              <a:t>5</a:t>
            </a:r>
            <a:endParaRPr lang="zh-CN" altLang="zh-CN" sz="3600"/>
          </a:p>
        </p:txBody>
      </p:sp>
      <p:sp>
        <p:nvSpPr>
          <p:cNvPr id="9226" name="Text Box 10"/>
          <p:cNvSpPr txBox="1">
            <a:spLocks noChangeArrowheads="1"/>
          </p:cNvSpPr>
          <p:nvPr/>
        </p:nvSpPr>
        <p:spPr bwMode="auto">
          <a:xfrm>
            <a:off x="6559550" y="3541395"/>
            <a:ext cx="434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6</a:t>
            </a:r>
            <a:endParaRPr lang="zh-CN" altLang="zh-CN" sz="3600" dirty="0"/>
          </a:p>
          <a:p>
            <a:r>
              <a:rPr lang="zh-CN" altLang="zh-CN" sz="3600" dirty="0"/>
              <a:t>6</a:t>
            </a:r>
            <a:endParaRPr lang="zh-CN" altLang="zh-CN" sz="3600" dirty="0"/>
          </a:p>
        </p:txBody>
      </p:sp>
      <p:sp>
        <p:nvSpPr>
          <p:cNvPr id="9227" name="Line 11"/>
          <p:cNvSpPr>
            <a:spLocks noChangeShapeType="1"/>
          </p:cNvSpPr>
          <p:nvPr/>
        </p:nvSpPr>
        <p:spPr bwMode="auto">
          <a:xfrm>
            <a:off x="4281488" y="4146233"/>
            <a:ext cx="652462"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9228" name="Line 12"/>
          <p:cNvSpPr>
            <a:spLocks noChangeShapeType="1"/>
          </p:cNvSpPr>
          <p:nvPr/>
        </p:nvSpPr>
        <p:spPr bwMode="auto">
          <a:xfrm>
            <a:off x="5659438" y="4147820"/>
            <a:ext cx="1293812" cy="14288"/>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9229" name="Line 13"/>
          <p:cNvSpPr>
            <a:spLocks noChangeShapeType="1"/>
          </p:cNvSpPr>
          <p:nvPr/>
        </p:nvSpPr>
        <p:spPr bwMode="auto">
          <a:xfrm>
            <a:off x="7648575" y="4131945"/>
            <a:ext cx="34925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0242" name="Rectangle 2"/>
          <p:cNvSpPr>
            <a:spLocks noGrp="1" noChangeArrowheads="1"/>
          </p:cNvSpPr>
          <p:nvPr/>
        </p:nvSpPr>
        <p:spPr>
          <a:xfrm>
            <a:off x="2326005" y="4899660"/>
            <a:ext cx="7960995" cy="1153160"/>
          </a:xfrm>
          <a:prstGeom prst="rect">
            <a:avLst/>
          </a:prstGeom>
          <a:solidFill>
            <a:schemeClr val="accent5">
              <a:lumMod val="20000"/>
              <a:lumOff val="80000"/>
            </a:schemeClr>
          </a:solidFill>
        </p:spPr>
        <p:style>
          <a:lnRef idx="2">
            <a:schemeClr val="accent5"/>
          </a:lnRef>
          <a:fillRef idx="1">
            <a:schemeClr val="lt1"/>
          </a:fillRef>
          <a:effectRef idx="0">
            <a:schemeClr val="accent5"/>
          </a:effectRef>
          <a:fontRef idx="minor">
            <a:schemeClr val="dk1"/>
          </a:fontRef>
        </p:style>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sz="3600" b="1" dirty="0"/>
              <a:t>把一个分数化成和它相等，但分子和分母都比较小的分数，叫做</a:t>
            </a:r>
            <a:r>
              <a:rPr lang="zh-CN" sz="3600" b="1" dirty="0">
                <a:solidFill>
                  <a:srgbClr val="FF3300"/>
                </a:solidFill>
              </a:rPr>
              <a:t>约分</a:t>
            </a:r>
            <a:r>
              <a:rPr lang="zh-CN" sz="3600" b="1" dirty="0"/>
              <a:t>。</a:t>
            </a:r>
            <a:endParaRPr lang="zh-CN" altLang="zh-CN" sz="3600" dirty="0">
              <a:solidFill>
                <a:schemeClr va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1046"/>
                                        </p:tgtEl>
                                        <p:attrNameLst>
                                          <p:attrName>style.visibility</p:attrName>
                                        </p:attrNameLst>
                                      </p:cBhvr>
                                      <p:to>
                                        <p:strVal val="visible"/>
                                      </p:to>
                                    </p:set>
                                    <p:animEffect transition="in" filter="randombar(horizontal)">
                                      <p:cBhvr>
                                        <p:cTn id="10" dur="500"/>
                                        <p:tgtEl>
                                          <p:spTgt spid="104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221"/>
                                        </p:tgtEl>
                                        <p:attrNameLst>
                                          <p:attrName>style.visibility</p:attrName>
                                        </p:attrNameLst>
                                      </p:cBhvr>
                                      <p:to>
                                        <p:strVal val="visible"/>
                                      </p:to>
                                    </p:set>
                                    <p:animEffect transition="in" filter="barn(inVertical)">
                                      <p:cBhvr>
                                        <p:cTn id="15" dur="500"/>
                                        <p:tgtEl>
                                          <p:spTgt spid="922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227"/>
                                        </p:tgtEl>
                                        <p:attrNameLst>
                                          <p:attrName>style.visibility</p:attrName>
                                        </p:attrNameLst>
                                      </p:cBhvr>
                                      <p:to>
                                        <p:strVal val="visible"/>
                                      </p:to>
                                    </p:set>
                                    <p:animEffect transition="in" filter="barn(inVertical)">
                                      <p:cBhvr>
                                        <p:cTn id="18" dur="500"/>
                                        <p:tgtEl>
                                          <p:spTgt spid="922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223"/>
                                        </p:tgtEl>
                                        <p:attrNameLst>
                                          <p:attrName>style.visibility</p:attrName>
                                        </p:attrNameLst>
                                      </p:cBhvr>
                                      <p:to>
                                        <p:strVal val="visible"/>
                                      </p:to>
                                    </p:set>
                                    <p:animEffect transition="in" filter="barn(inVertical)">
                                      <p:cBhvr>
                                        <p:cTn id="23" dur="500"/>
                                        <p:tgtEl>
                                          <p:spTgt spid="922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228"/>
                                        </p:tgtEl>
                                        <p:attrNameLst>
                                          <p:attrName>style.visibility</p:attrName>
                                        </p:attrNameLst>
                                      </p:cBhvr>
                                      <p:to>
                                        <p:strVal val="visible"/>
                                      </p:to>
                                    </p:set>
                                    <p:animEffect transition="in" filter="barn(inVertical)">
                                      <p:cBhvr>
                                        <p:cTn id="28" dur="500"/>
                                        <p:tgtEl>
                                          <p:spTgt spid="922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9222"/>
                                        </p:tgtEl>
                                        <p:attrNameLst>
                                          <p:attrName>style.visibility</p:attrName>
                                        </p:attrNameLst>
                                      </p:cBhvr>
                                      <p:to>
                                        <p:strVal val="visible"/>
                                      </p:to>
                                    </p:set>
                                    <p:animEffect transition="in" filter="barn(inVertical)">
                                      <p:cBhvr>
                                        <p:cTn id="33" dur="500"/>
                                        <p:tgtEl>
                                          <p:spTgt spid="92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1" nodeType="clickEffect">
                                  <p:stCondLst>
                                    <p:cond delay="0"/>
                                  </p:stCondLst>
                                  <p:childTnLst>
                                    <p:set>
                                      <p:cBhvr>
                                        <p:cTn id="37" dur="1" fill="hold">
                                          <p:stCondLst>
                                            <p:cond delay="0"/>
                                          </p:stCondLst>
                                        </p:cTn>
                                        <p:tgtEl>
                                          <p:spTgt spid="9226"/>
                                        </p:tgtEl>
                                        <p:attrNameLst>
                                          <p:attrName>style.visibility</p:attrName>
                                        </p:attrNameLst>
                                      </p:cBhvr>
                                      <p:to>
                                        <p:strVal val="visible"/>
                                      </p:to>
                                    </p:set>
                                    <p:animEffect transition="in" filter="wipe(down)">
                                      <p:cBhvr>
                                        <p:cTn id="38" dur="500"/>
                                        <p:tgtEl>
                                          <p:spTgt spid="9226"/>
                                        </p:tgtEl>
                                      </p:cBhvr>
                                    </p:animEffect>
                                  </p:childTnLst>
                                </p:cTn>
                              </p:par>
                            </p:childTnLst>
                          </p:cTn>
                        </p:par>
                      </p:childTnLst>
                    </p:cTn>
                  </p:par>
                  <p:par>
                    <p:cTn id="39" fill="hold">
                      <p:stCondLst>
                        <p:cond delay="indefinite"/>
                      </p:stCondLst>
                      <p:childTnLst>
                        <p:par>
                          <p:cTn id="40" fill="hold">
                            <p:stCondLst>
                              <p:cond delay="0"/>
                            </p:stCondLst>
                            <p:childTnLst>
                              <p:par>
                                <p:cTn id="41" presetID="27" presetClass="emph" presetSubtype="0" fill="remove" grpId="0" nodeType="clickEffect">
                                  <p:stCondLst>
                                    <p:cond delay="0"/>
                                  </p:stCondLst>
                                  <p:childTnLst>
                                    <p:animClr clrSpc="rgb" dir="cw">
                                      <p:cBhvr override="childStyle">
                                        <p:cTn id="42" dur="250" autoRev="1" fill="remove"/>
                                        <p:tgtEl>
                                          <p:spTgt spid="9226"/>
                                        </p:tgtEl>
                                        <p:attrNameLst>
                                          <p:attrName>style.color</p:attrName>
                                        </p:attrNameLst>
                                      </p:cBhvr>
                                      <p:to>
                                        <a:schemeClr val="bg1"/>
                                      </p:to>
                                    </p:animClr>
                                    <p:animClr clrSpc="rgb" dir="cw">
                                      <p:cBhvr>
                                        <p:cTn id="43" dur="250" autoRev="1" fill="remove"/>
                                        <p:tgtEl>
                                          <p:spTgt spid="9226"/>
                                        </p:tgtEl>
                                        <p:attrNameLst>
                                          <p:attrName>fillcolor</p:attrName>
                                        </p:attrNameLst>
                                      </p:cBhvr>
                                      <p:to>
                                        <a:schemeClr val="bg1"/>
                                      </p:to>
                                    </p:animClr>
                                    <p:set>
                                      <p:cBhvr>
                                        <p:cTn id="44" dur="250" autoRev="1" fill="remove"/>
                                        <p:tgtEl>
                                          <p:spTgt spid="9226"/>
                                        </p:tgtEl>
                                        <p:attrNameLst>
                                          <p:attrName>fill.type</p:attrName>
                                        </p:attrNameLst>
                                      </p:cBhvr>
                                      <p:to>
                                        <p:strVal val="solid"/>
                                      </p:to>
                                    </p:set>
                                    <p:set>
                                      <p:cBhvr>
                                        <p:cTn id="45" dur="250" autoRev="1" fill="remove"/>
                                        <p:tgtEl>
                                          <p:spTgt spid="9226"/>
                                        </p:tgtEl>
                                        <p:attrNameLst>
                                          <p:attrName>fill.on</p:attrName>
                                        </p:attrNameLst>
                                      </p:cBhvr>
                                      <p:to>
                                        <p:strVal val="true"/>
                                      </p:to>
                                    </p:se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9224"/>
                                        </p:tgtEl>
                                        <p:attrNameLst>
                                          <p:attrName>style.visibility</p:attrName>
                                        </p:attrNameLst>
                                      </p:cBhvr>
                                      <p:to>
                                        <p:strVal val="visible"/>
                                      </p:to>
                                    </p:set>
                                    <p:animEffect transition="in" filter="barn(inVertical)">
                                      <p:cBhvr>
                                        <p:cTn id="50" dur="500"/>
                                        <p:tgtEl>
                                          <p:spTgt spid="9224"/>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9229"/>
                                        </p:tgtEl>
                                        <p:attrNameLst>
                                          <p:attrName>style.visibility</p:attrName>
                                        </p:attrNameLst>
                                      </p:cBhvr>
                                      <p:to>
                                        <p:strVal val="visible"/>
                                      </p:to>
                                    </p:set>
                                    <p:animEffect transition="in" filter="barn(inVertical)">
                                      <p:cBhvr>
                                        <p:cTn id="55" dur="500"/>
                                        <p:tgtEl>
                                          <p:spTgt spid="9229"/>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9225"/>
                                        </p:tgtEl>
                                        <p:attrNameLst>
                                          <p:attrName>style.visibility</p:attrName>
                                        </p:attrNameLst>
                                      </p:cBhvr>
                                      <p:to>
                                        <p:strVal val="visible"/>
                                      </p:to>
                                    </p:set>
                                    <p:animEffect transition="in" filter="barn(inVertical)">
                                      <p:cBhvr>
                                        <p:cTn id="58" dur="500"/>
                                        <p:tgtEl>
                                          <p:spTgt spid="9225"/>
                                        </p:tgtEl>
                                      </p:cBhvr>
                                    </p:animEffect>
                                  </p:childTnLst>
                                </p:cTn>
                              </p:par>
                            </p:childTnLst>
                          </p:cTn>
                        </p:par>
                      </p:childTnLst>
                    </p:cTn>
                  </p:par>
                  <p:par>
                    <p:cTn id="59" fill="hold">
                      <p:stCondLst>
                        <p:cond delay="indefinite"/>
                      </p:stCondLst>
                      <p:childTnLst>
                        <p:par>
                          <p:cTn id="60" fill="hold">
                            <p:stCondLst>
                              <p:cond delay="0"/>
                            </p:stCondLst>
                            <p:childTnLst>
                              <p:par>
                                <p:cTn id="61" presetID="14" presetClass="entr" presetSubtype="10" fill="hold" grpId="0" nodeType="clickEffect">
                                  <p:stCondLst>
                                    <p:cond delay="0"/>
                                  </p:stCondLst>
                                  <p:childTnLst>
                                    <p:set>
                                      <p:cBhvr>
                                        <p:cTn id="62" dur="1" fill="hold">
                                          <p:stCondLst>
                                            <p:cond delay="0"/>
                                          </p:stCondLst>
                                        </p:cTn>
                                        <p:tgtEl>
                                          <p:spTgt spid="10242"/>
                                        </p:tgtEl>
                                        <p:attrNameLst>
                                          <p:attrName>style.visibility</p:attrName>
                                        </p:attrNameLst>
                                      </p:cBhvr>
                                      <p:to>
                                        <p:strVal val="visible"/>
                                      </p:to>
                                    </p:set>
                                    <p:animEffect transition="in" filter="randombar(horizontal)">
                                      <p:cBhvr>
                                        <p:cTn id="63"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221" grpId="0" bldLvl="0" animBg="1"/>
      <p:bldP spid="9222" grpId="0" bldLvl="0" animBg="1"/>
      <p:bldP spid="9223" grpId="0" bldLvl="0" animBg="1"/>
      <p:bldP spid="9224" grpId="0" bldLvl="0" animBg="1"/>
      <p:bldP spid="9225" grpId="0" bldLvl="0" animBg="1"/>
      <p:bldP spid="9226" grpId="0" bldLvl="0" animBg="1"/>
      <p:bldP spid="9226" grpId="1" bldLvl="0" animBg="1"/>
      <p:bldP spid="9227" grpId="0" bldLvl="0" animBg="1"/>
      <p:bldP spid="9228" grpId="0" bldLvl="0" animBg="1"/>
      <p:bldP spid="9229" grpId="0" bldLvl="0" animBg="1"/>
      <p:bldP spid="10242" grpId="0" animBg="1"/>
      <p:bldP spid="1024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3"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4"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11267" name="Text Box 3"/>
          <p:cNvSpPr txBox="1">
            <a:spLocks noChangeArrowheads="1"/>
          </p:cNvSpPr>
          <p:nvPr/>
        </p:nvSpPr>
        <p:spPr bwMode="auto">
          <a:xfrm>
            <a:off x="3296285" y="1214026"/>
            <a:ext cx="5005070" cy="7080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sz="4000" i="1" dirty="0">
                <a:solidFill>
                  <a:schemeClr val="tx1"/>
                </a:solidFill>
                <a:latin typeface="宋体" panose="02010600030101010101" pitchFamily="2" charset="-122"/>
                <a:cs typeface="宋体" panose="02010600030101010101" pitchFamily="2" charset="-122"/>
              </a:rPr>
              <a:t>约分时也可以这样写</a:t>
            </a:r>
            <a:r>
              <a:rPr lang="zh-CN" altLang="zh-CN" sz="4000" i="1" dirty="0">
                <a:solidFill>
                  <a:schemeClr val="tx1"/>
                </a:solidFill>
                <a:latin typeface="宋体" panose="02010600030101010101" pitchFamily="2" charset="-122"/>
                <a:cs typeface="宋体" panose="02010600030101010101" pitchFamily="2" charset="-122"/>
              </a:rPr>
              <a:t>:</a:t>
            </a:r>
            <a:endParaRPr lang="zh-CN" altLang="zh-CN" sz="4000" i="1" dirty="0">
              <a:solidFill>
                <a:schemeClr val="tx1"/>
              </a:solidFill>
              <a:latin typeface="宋体" panose="02010600030101010101" pitchFamily="2" charset="-122"/>
              <a:cs typeface="宋体" panose="02010600030101010101" pitchFamily="2" charset="-122"/>
            </a:endParaRPr>
          </a:p>
        </p:txBody>
      </p:sp>
      <p:sp>
        <p:nvSpPr>
          <p:cNvPr id="11268" name="Text Box 4"/>
          <p:cNvSpPr txBox="1">
            <a:spLocks noChangeArrowheads="1"/>
          </p:cNvSpPr>
          <p:nvPr/>
        </p:nvSpPr>
        <p:spPr bwMode="auto">
          <a:xfrm>
            <a:off x="4016990" y="3158396"/>
            <a:ext cx="688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24</a:t>
            </a:r>
            <a:endParaRPr lang="zh-CN" altLang="zh-CN" sz="3600" dirty="0"/>
          </a:p>
          <a:p>
            <a:r>
              <a:rPr lang="zh-CN" altLang="zh-CN" sz="3600" dirty="0"/>
              <a:t>30</a:t>
            </a:r>
            <a:endParaRPr lang="zh-CN" altLang="zh-CN" sz="3600" dirty="0"/>
          </a:p>
        </p:txBody>
      </p:sp>
      <p:sp>
        <p:nvSpPr>
          <p:cNvPr id="11269" name="Text Box 5"/>
          <p:cNvSpPr txBox="1">
            <a:spLocks noChangeArrowheads="1"/>
          </p:cNvSpPr>
          <p:nvPr/>
        </p:nvSpPr>
        <p:spPr bwMode="auto">
          <a:xfrm>
            <a:off x="6787177" y="3115533"/>
            <a:ext cx="688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24</a:t>
            </a:r>
            <a:endParaRPr lang="zh-CN" altLang="zh-CN" sz="3600"/>
          </a:p>
          <a:p>
            <a:r>
              <a:rPr lang="zh-CN" altLang="zh-CN" sz="3600"/>
              <a:t>30</a:t>
            </a:r>
            <a:endParaRPr lang="zh-CN" altLang="zh-CN" sz="3600"/>
          </a:p>
        </p:txBody>
      </p:sp>
      <p:sp>
        <p:nvSpPr>
          <p:cNvPr id="11270" name="Line 6"/>
          <p:cNvSpPr>
            <a:spLocks noChangeShapeType="1"/>
          </p:cNvSpPr>
          <p:nvPr/>
        </p:nvSpPr>
        <p:spPr bwMode="auto">
          <a:xfrm>
            <a:off x="3997940" y="3780696"/>
            <a:ext cx="7254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71" name="Line 7"/>
          <p:cNvSpPr>
            <a:spLocks noChangeShapeType="1"/>
          </p:cNvSpPr>
          <p:nvPr/>
        </p:nvSpPr>
        <p:spPr bwMode="auto">
          <a:xfrm>
            <a:off x="4070965" y="3968021"/>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72" name="Line 8"/>
          <p:cNvSpPr>
            <a:spLocks noChangeShapeType="1"/>
          </p:cNvSpPr>
          <p:nvPr/>
        </p:nvSpPr>
        <p:spPr bwMode="auto">
          <a:xfrm>
            <a:off x="4055090" y="3415571"/>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73" name="Line 9"/>
          <p:cNvSpPr>
            <a:spLocks noChangeShapeType="1"/>
          </p:cNvSpPr>
          <p:nvPr/>
        </p:nvSpPr>
        <p:spPr bwMode="auto">
          <a:xfrm>
            <a:off x="6826865" y="3937858"/>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74" name="Line 10"/>
          <p:cNvSpPr>
            <a:spLocks noChangeShapeType="1"/>
          </p:cNvSpPr>
          <p:nvPr/>
        </p:nvSpPr>
        <p:spPr bwMode="auto">
          <a:xfrm>
            <a:off x="6855440" y="3371121"/>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75" name="Text Box 11"/>
          <p:cNvSpPr txBox="1">
            <a:spLocks noChangeArrowheads="1"/>
          </p:cNvSpPr>
          <p:nvPr/>
        </p:nvSpPr>
        <p:spPr bwMode="auto">
          <a:xfrm>
            <a:off x="4043977" y="2744058"/>
            <a:ext cx="631825" cy="57943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200" b="0" dirty="0"/>
              <a:t>12</a:t>
            </a:r>
            <a:endParaRPr lang="zh-CN" altLang="zh-CN" sz="3200" b="0" dirty="0"/>
          </a:p>
        </p:txBody>
      </p:sp>
      <p:sp>
        <p:nvSpPr>
          <p:cNvPr id="11276" name="Text Box 12"/>
          <p:cNvSpPr txBox="1">
            <a:spLocks noChangeArrowheads="1"/>
          </p:cNvSpPr>
          <p:nvPr/>
        </p:nvSpPr>
        <p:spPr bwMode="auto">
          <a:xfrm>
            <a:off x="4016990" y="4179158"/>
            <a:ext cx="631825" cy="57943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200" b="0" dirty="0"/>
              <a:t>15</a:t>
            </a:r>
            <a:endParaRPr lang="zh-CN" altLang="zh-CN" sz="3200" b="0" dirty="0"/>
          </a:p>
        </p:txBody>
      </p:sp>
      <p:sp>
        <p:nvSpPr>
          <p:cNvPr id="11277" name="Line 13"/>
          <p:cNvSpPr>
            <a:spLocks noChangeShapeType="1"/>
          </p:cNvSpPr>
          <p:nvPr/>
        </p:nvSpPr>
        <p:spPr bwMode="auto">
          <a:xfrm>
            <a:off x="4113827" y="4445858"/>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78" name="Line 14"/>
          <p:cNvSpPr>
            <a:spLocks noChangeShapeType="1"/>
          </p:cNvSpPr>
          <p:nvPr/>
        </p:nvSpPr>
        <p:spPr bwMode="auto">
          <a:xfrm>
            <a:off x="4055090" y="2979008"/>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79" name="Text Box 15"/>
          <p:cNvSpPr txBox="1">
            <a:spLocks noChangeArrowheads="1"/>
          </p:cNvSpPr>
          <p:nvPr/>
        </p:nvSpPr>
        <p:spPr bwMode="auto">
          <a:xfrm>
            <a:off x="4172565" y="4601433"/>
            <a:ext cx="406400" cy="57943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200" b="0"/>
              <a:t>5</a:t>
            </a:r>
            <a:endParaRPr lang="zh-CN" altLang="zh-CN" sz="3200" b="0"/>
          </a:p>
        </p:txBody>
      </p:sp>
      <p:sp>
        <p:nvSpPr>
          <p:cNvPr id="11280" name="Text Box 16"/>
          <p:cNvSpPr txBox="1">
            <a:spLocks noChangeArrowheads="1"/>
          </p:cNvSpPr>
          <p:nvPr/>
        </p:nvSpPr>
        <p:spPr bwMode="auto">
          <a:xfrm>
            <a:off x="4201140" y="2396396"/>
            <a:ext cx="406400" cy="57943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p>
            <a:r>
              <a:rPr lang="zh-CN" altLang="zh-CN" sz="3200" b="0"/>
              <a:t>4</a:t>
            </a:r>
            <a:endParaRPr lang="zh-CN" altLang="zh-CN" sz="3200" b="0"/>
          </a:p>
        </p:txBody>
      </p:sp>
      <p:sp>
        <p:nvSpPr>
          <p:cNvPr id="11281" name="Text Box 17"/>
          <p:cNvSpPr txBox="1">
            <a:spLocks noChangeArrowheads="1"/>
          </p:cNvSpPr>
          <p:nvPr/>
        </p:nvSpPr>
        <p:spPr bwMode="auto">
          <a:xfrm>
            <a:off x="4790102" y="3434621"/>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11282" name="Text Box 18"/>
          <p:cNvSpPr txBox="1">
            <a:spLocks noChangeArrowheads="1"/>
          </p:cNvSpPr>
          <p:nvPr/>
        </p:nvSpPr>
        <p:spPr bwMode="auto">
          <a:xfrm>
            <a:off x="5245715" y="3129821"/>
            <a:ext cx="434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4</a:t>
            </a:r>
            <a:endParaRPr lang="zh-CN" altLang="zh-CN" sz="3600"/>
          </a:p>
          <a:p>
            <a:r>
              <a:rPr lang="zh-CN" altLang="zh-CN" sz="3600"/>
              <a:t>5</a:t>
            </a:r>
            <a:endParaRPr lang="zh-CN" altLang="zh-CN" sz="3600"/>
          </a:p>
        </p:txBody>
      </p:sp>
      <p:sp>
        <p:nvSpPr>
          <p:cNvPr id="11283" name="Line 19"/>
          <p:cNvSpPr>
            <a:spLocks noChangeShapeType="1"/>
          </p:cNvSpPr>
          <p:nvPr/>
        </p:nvSpPr>
        <p:spPr bwMode="auto">
          <a:xfrm>
            <a:off x="6739552" y="3750533"/>
            <a:ext cx="725488"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84" name="Line 20"/>
          <p:cNvSpPr>
            <a:spLocks noChangeShapeType="1"/>
          </p:cNvSpPr>
          <p:nvPr/>
        </p:nvSpPr>
        <p:spPr bwMode="auto">
          <a:xfrm>
            <a:off x="5201265" y="3736246"/>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85" name="Text Box 21"/>
          <p:cNvSpPr txBox="1">
            <a:spLocks noChangeArrowheads="1"/>
          </p:cNvSpPr>
          <p:nvPr/>
        </p:nvSpPr>
        <p:spPr bwMode="auto">
          <a:xfrm>
            <a:off x="6928465" y="4163283"/>
            <a:ext cx="406400" cy="57943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200" b="0"/>
              <a:t>5</a:t>
            </a:r>
            <a:endParaRPr lang="zh-CN" altLang="zh-CN" sz="3200" b="0"/>
          </a:p>
        </p:txBody>
      </p:sp>
      <p:sp>
        <p:nvSpPr>
          <p:cNvPr id="11286" name="Text Box 22"/>
          <p:cNvSpPr txBox="1">
            <a:spLocks noChangeArrowheads="1"/>
          </p:cNvSpPr>
          <p:nvPr/>
        </p:nvSpPr>
        <p:spPr bwMode="auto">
          <a:xfrm>
            <a:off x="6926877" y="2642458"/>
            <a:ext cx="406400" cy="57943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p>
            <a:r>
              <a:rPr lang="zh-CN" altLang="zh-CN" sz="3200" b="0" dirty="0"/>
              <a:t>4</a:t>
            </a:r>
            <a:endParaRPr lang="zh-CN" altLang="zh-CN" sz="3200" b="0" dirty="0"/>
          </a:p>
        </p:txBody>
      </p:sp>
      <p:sp>
        <p:nvSpPr>
          <p:cNvPr id="11287" name="Text Box 23"/>
          <p:cNvSpPr txBox="1">
            <a:spLocks noChangeArrowheads="1"/>
          </p:cNvSpPr>
          <p:nvPr/>
        </p:nvSpPr>
        <p:spPr bwMode="auto">
          <a:xfrm>
            <a:off x="7549177" y="3441690"/>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t>=</a:t>
            </a:r>
            <a:endParaRPr lang="zh-CN" altLang="zh-CN" sz="3600" dirty="0"/>
          </a:p>
        </p:txBody>
      </p:sp>
      <p:sp>
        <p:nvSpPr>
          <p:cNvPr id="11288" name="Text Box 24"/>
          <p:cNvSpPr txBox="1">
            <a:spLocks noChangeArrowheads="1"/>
          </p:cNvSpPr>
          <p:nvPr/>
        </p:nvSpPr>
        <p:spPr bwMode="auto">
          <a:xfrm>
            <a:off x="7947640" y="3144108"/>
            <a:ext cx="434975" cy="11906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4</a:t>
            </a:r>
            <a:endParaRPr lang="zh-CN" altLang="zh-CN" sz="3600"/>
          </a:p>
          <a:p>
            <a:r>
              <a:rPr lang="zh-CN" altLang="zh-CN" sz="3600"/>
              <a:t>5</a:t>
            </a:r>
            <a:endParaRPr lang="zh-CN" altLang="zh-CN" sz="3600"/>
          </a:p>
        </p:txBody>
      </p:sp>
      <p:sp>
        <p:nvSpPr>
          <p:cNvPr id="11289" name="Line 25"/>
          <p:cNvSpPr>
            <a:spLocks noChangeShapeType="1"/>
          </p:cNvSpPr>
          <p:nvPr/>
        </p:nvSpPr>
        <p:spPr bwMode="auto">
          <a:xfrm>
            <a:off x="7889101" y="3736246"/>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290" name="Text Box 26"/>
          <p:cNvSpPr txBox="1">
            <a:spLocks noChangeArrowheads="1"/>
          </p:cNvSpPr>
          <p:nvPr/>
        </p:nvSpPr>
        <p:spPr bwMode="auto">
          <a:xfrm>
            <a:off x="5939452" y="3490183"/>
            <a:ext cx="592127"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sz="3200" dirty="0">
                <a:solidFill>
                  <a:schemeClr val="tx1"/>
                </a:solidFill>
              </a:rPr>
              <a:t>或</a:t>
            </a:r>
            <a:endParaRPr lang="zh-CN" sz="32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horizontal)">
                                      <p:cBhvr>
                                        <p:cTn id="7" dur="500"/>
                                        <p:tgtEl>
                                          <p:spTgt spid="1126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70"/>
                                        </p:tgtEl>
                                        <p:attrNameLst>
                                          <p:attrName>style.visibility</p:attrName>
                                        </p:attrNameLst>
                                      </p:cBhvr>
                                      <p:to>
                                        <p:strVal val="visible"/>
                                      </p:to>
                                    </p:set>
                                    <p:animEffect transition="in" filter="blinds(horizontal)">
                                      <p:cBhvr>
                                        <p:cTn id="10" dur="500"/>
                                        <p:tgtEl>
                                          <p:spTgt spid="1127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271"/>
                                        </p:tgtEl>
                                        <p:attrNameLst>
                                          <p:attrName>style.visibility</p:attrName>
                                        </p:attrNameLst>
                                      </p:cBhvr>
                                      <p:to>
                                        <p:strVal val="visible"/>
                                      </p:to>
                                    </p:set>
                                    <p:animEffect transition="in" filter="blinds(horizontal)">
                                      <p:cBhvr>
                                        <p:cTn id="15" dur="500"/>
                                        <p:tgtEl>
                                          <p:spTgt spid="11271"/>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272"/>
                                        </p:tgtEl>
                                        <p:attrNameLst>
                                          <p:attrName>style.visibility</p:attrName>
                                        </p:attrNameLst>
                                      </p:cBhvr>
                                      <p:to>
                                        <p:strVal val="visible"/>
                                      </p:to>
                                    </p:set>
                                    <p:animEffect transition="in" filter="blinds(horizontal)">
                                      <p:cBhvr>
                                        <p:cTn id="20" dur="500"/>
                                        <p:tgtEl>
                                          <p:spTgt spid="1127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276"/>
                                        </p:tgtEl>
                                        <p:attrNameLst>
                                          <p:attrName>style.visibility</p:attrName>
                                        </p:attrNameLst>
                                      </p:cBhvr>
                                      <p:to>
                                        <p:strVal val="visible"/>
                                      </p:to>
                                    </p:set>
                                    <p:animEffect transition="in" filter="blinds(horizontal)">
                                      <p:cBhvr>
                                        <p:cTn id="25" dur="500"/>
                                        <p:tgtEl>
                                          <p:spTgt spid="1127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275"/>
                                        </p:tgtEl>
                                        <p:attrNameLst>
                                          <p:attrName>style.visibility</p:attrName>
                                        </p:attrNameLst>
                                      </p:cBhvr>
                                      <p:to>
                                        <p:strVal val="visible"/>
                                      </p:to>
                                    </p:set>
                                    <p:animEffect transition="in" filter="blinds(horizontal)">
                                      <p:cBhvr>
                                        <p:cTn id="30" dur="500"/>
                                        <p:tgtEl>
                                          <p:spTgt spid="1127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277"/>
                                        </p:tgtEl>
                                        <p:attrNameLst>
                                          <p:attrName>style.visibility</p:attrName>
                                        </p:attrNameLst>
                                      </p:cBhvr>
                                      <p:to>
                                        <p:strVal val="visible"/>
                                      </p:to>
                                    </p:set>
                                    <p:animEffect transition="in" filter="blinds(horizontal)">
                                      <p:cBhvr>
                                        <p:cTn id="35" dur="500"/>
                                        <p:tgtEl>
                                          <p:spTgt spid="1127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1278"/>
                                        </p:tgtEl>
                                        <p:attrNameLst>
                                          <p:attrName>style.visibility</p:attrName>
                                        </p:attrNameLst>
                                      </p:cBhvr>
                                      <p:to>
                                        <p:strVal val="visible"/>
                                      </p:to>
                                    </p:set>
                                    <p:animEffect transition="in" filter="blinds(horizontal)">
                                      <p:cBhvr>
                                        <p:cTn id="40" dur="500"/>
                                        <p:tgtEl>
                                          <p:spTgt spid="11278"/>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279"/>
                                        </p:tgtEl>
                                        <p:attrNameLst>
                                          <p:attrName>style.visibility</p:attrName>
                                        </p:attrNameLst>
                                      </p:cBhvr>
                                      <p:to>
                                        <p:strVal val="visible"/>
                                      </p:to>
                                    </p:set>
                                    <p:animEffect transition="in" filter="blinds(horizontal)">
                                      <p:cBhvr>
                                        <p:cTn id="45" dur="500"/>
                                        <p:tgtEl>
                                          <p:spTgt spid="11279"/>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1280"/>
                                        </p:tgtEl>
                                        <p:attrNameLst>
                                          <p:attrName>style.visibility</p:attrName>
                                        </p:attrNameLst>
                                      </p:cBhvr>
                                      <p:to>
                                        <p:strVal val="visible"/>
                                      </p:to>
                                    </p:set>
                                    <p:animEffect transition="in" filter="blinds(horizontal)">
                                      <p:cBhvr>
                                        <p:cTn id="50" dur="500"/>
                                        <p:tgtEl>
                                          <p:spTgt spid="1128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1281"/>
                                        </p:tgtEl>
                                        <p:attrNameLst>
                                          <p:attrName>style.visibility</p:attrName>
                                        </p:attrNameLst>
                                      </p:cBhvr>
                                      <p:to>
                                        <p:strVal val="visible"/>
                                      </p:to>
                                    </p:set>
                                    <p:animEffect transition="in" filter="blinds(horizontal)">
                                      <p:cBhvr>
                                        <p:cTn id="55" dur="500"/>
                                        <p:tgtEl>
                                          <p:spTgt spid="11281"/>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1282"/>
                                        </p:tgtEl>
                                        <p:attrNameLst>
                                          <p:attrName>style.visibility</p:attrName>
                                        </p:attrNameLst>
                                      </p:cBhvr>
                                      <p:to>
                                        <p:strVal val="visible"/>
                                      </p:to>
                                    </p:set>
                                    <p:animEffect transition="in" filter="blinds(horizontal)">
                                      <p:cBhvr>
                                        <p:cTn id="60" dur="500"/>
                                        <p:tgtEl>
                                          <p:spTgt spid="11282"/>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11284"/>
                                        </p:tgtEl>
                                        <p:attrNameLst>
                                          <p:attrName>style.visibility</p:attrName>
                                        </p:attrNameLst>
                                      </p:cBhvr>
                                      <p:to>
                                        <p:strVal val="visible"/>
                                      </p:to>
                                    </p:set>
                                    <p:animEffect transition="in" filter="blinds(horizontal)">
                                      <p:cBhvr>
                                        <p:cTn id="63" dur="500"/>
                                        <p:tgtEl>
                                          <p:spTgt spid="1128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1290"/>
                                        </p:tgtEl>
                                        <p:attrNameLst>
                                          <p:attrName>style.visibility</p:attrName>
                                        </p:attrNameLst>
                                      </p:cBhvr>
                                      <p:to>
                                        <p:strVal val="visible"/>
                                      </p:to>
                                    </p:set>
                                    <p:animEffect transition="in" filter="wipe(down)">
                                      <p:cBhvr>
                                        <p:cTn id="68" dur="500"/>
                                        <p:tgtEl>
                                          <p:spTgt spid="11290"/>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1269"/>
                                        </p:tgtEl>
                                        <p:attrNameLst>
                                          <p:attrName>style.visibility</p:attrName>
                                        </p:attrNameLst>
                                      </p:cBhvr>
                                      <p:to>
                                        <p:strVal val="visible"/>
                                      </p:to>
                                    </p:set>
                                    <p:animEffect transition="in" filter="blinds(horizontal)">
                                      <p:cBhvr>
                                        <p:cTn id="73" dur="500"/>
                                        <p:tgtEl>
                                          <p:spTgt spid="11269"/>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283"/>
                                        </p:tgtEl>
                                        <p:attrNameLst>
                                          <p:attrName>style.visibility</p:attrName>
                                        </p:attrNameLst>
                                      </p:cBhvr>
                                      <p:to>
                                        <p:strVal val="visible"/>
                                      </p:to>
                                    </p:set>
                                    <p:animEffect transition="in" filter="blinds(horizontal)">
                                      <p:cBhvr>
                                        <p:cTn id="76" dur="500"/>
                                        <p:tgtEl>
                                          <p:spTgt spid="11283"/>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11273"/>
                                        </p:tgtEl>
                                        <p:attrNameLst>
                                          <p:attrName>style.visibility</p:attrName>
                                        </p:attrNameLst>
                                      </p:cBhvr>
                                      <p:to>
                                        <p:strVal val="visible"/>
                                      </p:to>
                                    </p:set>
                                    <p:animEffect transition="in" filter="blinds(horizontal)">
                                      <p:cBhvr>
                                        <p:cTn id="81" dur="500"/>
                                        <p:tgtEl>
                                          <p:spTgt spid="11273"/>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11274"/>
                                        </p:tgtEl>
                                        <p:attrNameLst>
                                          <p:attrName>style.visibility</p:attrName>
                                        </p:attrNameLst>
                                      </p:cBhvr>
                                      <p:to>
                                        <p:strVal val="visible"/>
                                      </p:to>
                                    </p:set>
                                    <p:animEffect transition="in" filter="blinds(horizontal)">
                                      <p:cBhvr>
                                        <p:cTn id="86" dur="500"/>
                                        <p:tgtEl>
                                          <p:spTgt spid="11274"/>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11285"/>
                                        </p:tgtEl>
                                        <p:attrNameLst>
                                          <p:attrName>style.visibility</p:attrName>
                                        </p:attrNameLst>
                                      </p:cBhvr>
                                      <p:to>
                                        <p:strVal val="visible"/>
                                      </p:to>
                                    </p:set>
                                    <p:animEffect transition="in" filter="blinds(horizontal)">
                                      <p:cBhvr>
                                        <p:cTn id="91" dur="500"/>
                                        <p:tgtEl>
                                          <p:spTgt spid="11285"/>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11286"/>
                                        </p:tgtEl>
                                        <p:attrNameLst>
                                          <p:attrName>style.visibility</p:attrName>
                                        </p:attrNameLst>
                                      </p:cBhvr>
                                      <p:to>
                                        <p:strVal val="visible"/>
                                      </p:to>
                                    </p:set>
                                    <p:animEffect transition="in" filter="blinds(horizontal)">
                                      <p:cBhvr>
                                        <p:cTn id="96" dur="500"/>
                                        <p:tgtEl>
                                          <p:spTgt spid="11286"/>
                                        </p:tgtEl>
                                      </p:cBhvr>
                                    </p:animEffect>
                                  </p:childTnLst>
                                </p:cTn>
                              </p:par>
                            </p:childTnLst>
                          </p:cTn>
                        </p:par>
                      </p:childTnLst>
                    </p:cTn>
                  </p:par>
                  <p:par>
                    <p:cTn id="97" fill="hold">
                      <p:stCondLst>
                        <p:cond delay="indefinite"/>
                      </p:stCondLst>
                      <p:childTnLst>
                        <p:par>
                          <p:cTn id="98" fill="hold">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11287"/>
                                        </p:tgtEl>
                                        <p:attrNameLst>
                                          <p:attrName>style.visibility</p:attrName>
                                        </p:attrNameLst>
                                      </p:cBhvr>
                                      <p:to>
                                        <p:strVal val="visible"/>
                                      </p:to>
                                    </p:set>
                                    <p:animEffect transition="in" filter="blinds(horizontal)">
                                      <p:cBhvr>
                                        <p:cTn id="101" dur="500"/>
                                        <p:tgtEl>
                                          <p:spTgt spid="11287"/>
                                        </p:tgtEl>
                                      </p:cBhvr>
                                    </p:animEffect>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11288"/>
                                        </p:tgtEl>
                                        <p:attrNameLst>
                                          <p:attrName>style.visibility</p:attrName>
                                        </p:attrNameLst>
                                      </p:cBhvr>
                                      <p:to>
                                        <p:strVal val="visible"/>
                                      </p:to>
                                    </p:set>
                                    <p:animEffect transition="in" filter="blinds(horizontal)">
                                      <p:cBhvr>
                                        <p:cTn id="106" dur="500"/>
                                        <p:tgtEl>
                                          <p:spTgt spid="11288"/>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11289"/>
                                        </p:tgtEl>
                                        <p:attrNameLst>
                                          <p:attrName>style.visibility</p:attrName>
                                        </p:attrNameLst>
                                      </p:cBhvr>
                                      <p:to>
                                        <p:strVal val="visible"/>
                                      </p:to>
                                    </p:set>
                                    <p:animEffect transition="in" filter="blinds(horizontal)">
                                      <p:cBhvr>
                                        <p:cTn id="109" dur="500"/>
                                        <p:tgtEl>
                                          <p:spTgt spid="11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nimBg="1" autoUpdateAnimBg="0"/>
      <p:bldP spid="11269" grpId="0" bldLvl="0" animBg="1" autoUpdateAnimBg="0"/>
      <p:bldP spid="11270" grpId="0" bldLvl="0" animBg="1"/>
      <p:bldP spid="11271" grpId="0" bldLvl="0" animBg="1"/>
      <p:bldP spid="11272" grpId="0" bldLvl="0" animBg="1"/>
      <p:bldP spid="11273" grpId="0" bldLvl="0" animBg="1"/>
      <p:bldP spid="11274" grpId="0" bldLvl="0" animBg="1"/>
      <p:bldP spid="11275" grpId="0" bldLvl="0" animBg="1" autoUpdateAnimBg="0"/>
      <p:bldP spid="11276" grpId="0" bldLvl="0" animBg="1" autoUpdateAnimBg="0"/>
      <p:bldP spid="11277" grpId="0" bldLvl="0" animBg="1"/>
      <p:bldP spid="11278" grpId="0" bldLvl="0" animBg="1"/>
      <p:bldP spid="11279" grpId="0" bldLvl="0" animBg="1" autoUpdateAnimBg="0"/>
      <p:bldP spid="11280" grpId="0" bldLvl="0" animBg="1" autoUpdateAnimBg="0"/>
      <p:bldP spid="11281" grpId="0" bldLvl="0" animBg="1" autoUpdateAnimBg="0"/>
      <p:bldP spid="11282" grpId="0" bldLvl="0" animBg="1" autoUpdateAnimBg="0"/>
      <p:bldP spid="11283" grpId="0" bldLvl="0" animBg="1"/>
      <p:bldP spid="11284" grpId="0" bldLvl="0" animBg="1"/>
      <p:bldP spid="11285" grpId="0" bldLvl="0" animBg="1" autoUpdateAnimBg="0"/>
      <p:bldP spid="11286" grpId="0" bldLvl="0" animBg="1" autoUpdateAnimBg="0"/>
      <p:bldP spid="11287" grpId="0" bldLvl="0" animBg="1" autoUpdateAnimBg="0"/>
      <p:bldP spid="11288" grpId="0" bldLvl="0" animBg="1" autoUpdateAnimBg="0"/>
      <p:bldP spid="11289" grpId="0" bldLvl="0" animBg="1"/>
      <p:bldP spid="11290"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3"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4"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pic>
        <p:nvPicPr>
          <p:cNvPr id="5122"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30818" y="3314167"/>
            <a:ext cx="2061897" cy="2476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p:nvPr/>
        </p:nvSpPr>
        <p:spPr>
          <a:xfrm>
            <a:off x="2885440" y="2411095"/>
            <a:ext cx="6375400" cy="583565"/>
          </a:xfrm>
          <a:prstGeom prst="rect">
            <a:avLst/>
          </a:prstGeom>
        </p:spPr>
        <p:txBody>
          <a:bodyPr wrap="square">
            <a:spAutoFit/>
          </a:bodyPr>
          <a:p>
            <a:pPr indent="228600">
              <a:spcAft>
                <a:spcPts val="0"/>
              </a:spcAft>
            </a:pPr>
            <a:r>
              <a:rPr lang="zh-CN" altLang="zh-CN" sz="3200" dirty="0" smtClean="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的分子</a:t>
            </a:r>
            <a:r>
              <a:rPr lang="zh-CN" altLang="zh-CN" sz="32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和分母只有公因数</a:t>
            </a:r>
            <a:r>
              <a:rPr lang="en-US" altLang="zh-CN" sz="32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1</a:t>
            </a:r>
            <a:r>
              <a:rPr lang="zh-CN" altLang="zh-CN" sz="32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3200" dirty="0">
              <a:solidFill>
                <a:srgbClr val="C00000"/>
              </a:solidFill>
              <a:effectLst/>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9" name="矩形 8"/>
          <p:cNvSpPr/>
          <p:nvPr/>
        </p:nvSpPr>
        <p:spPr>
          <a:xfrm>
            <a:off x="1380490" y="1379855"/>
            <a:ext cx="9345930" cy="583565"/>
          </a:xfrm>
          <a:prstGeom prst="rect">
            <a:avLst/>
          </a:prstGeom>
        </p:spPr>
        <p:txBody>
          <a:bodyPr wrap="square">
            <a:spAutoFit/>
          </a:bodyPr>
          <a:p>
            <a:pPr indent="228600">
              <a:spcAft>
                <a:spcPts val="0"/>
              </a:spcAft>
            </a:pP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观察</a:t>
            </a:r>
            <a:r>
              <a:rPr lang="en-US"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    </a:t>
            </a:r>
            <a:r>
              <a:rPr lang="zh-CN" altLang="zh-CN"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的</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分子和分母的公因数</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你能发现什么</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10" name="TextBox 16"/>
          <p:cNvSpPr txBox="1"/>
          <p:nvPr/>
        </p:nvSpPr>
        <p:spPr>
          <a:xfrm>
            <a:off x="2501011" y="1163759"/>
            <a:ext cx="391454" cy="584775"/>
          </a:xfrm>
          <a:prstGeom prst="rect">
            <a:avLst/>
          </a:prstGeom>
          <a:noFill/>
        </p:spPr>
        <p:txBody>
          <a:bodyPr wrap="none" rtlCol="0">
            <a:spAutoFit/>
          </a:bodyPr>
          <a:p>
            <a:r>
              <a:rPr lang="en-US" altLang="zh-CN" sz="3200" dirty="0" smtClean="0">
                <a:solidFill>
                  <a:schemeClr val="tx1"/>
                </a:solidFill>
                <a:latin typeface="+mn-ea"/>
                <a:ea typeface="+mn-ea"/>
              </a:rPr>
              <a:t>4</a:t>
            </a:r>
            <a:endParaRPr lang="zh-CN" altLang="en-US" sz="3200" dirty="0">
              <a:solidFill>
                <a:schemeClr val="tx1"/>
              </a:solidFill>
              <a:latin typeface="+mn-ea"/>
              <a:ea typeface="+mn-ea"/>
            </a:endParaRPr>
          </a:p>
        </p:txBody>
      </p:sp>
      <p:sp>
        <p:nvSpPr>
          <p:cNvPr id="11" name="TextBox 17"/>
          <p:cNvSpPr txBox="1"/>
          <p:nvPr/>
        </p:nvSpPr>
        <p:spPr>
          <a:xfrm>
            <a:off x="2501011" y="1569232"/>
            <a:ext cx="391454" cy="584775"/>
          </a:xfrm>
          <a:prstGeom prst="rect">
            <a:avLst/>
          </a:prstGeom>
          <a:noFill/>
        </p:spPr>
        <p:txBody>
          <a:bodyPr wrap="none" rtlCol="0">
            <a:spAutoFit/>
          </a:bodyPr>
          <a:p>
            <a:r>
              <a:rPr lang="en-US" altLang="zh-CN" sz="3200" dirty="0" smtClean="0">
                <a:solidFill>
                  <a:schemeClr val="tx1"/>
                </a:solidFill>
                <a:latin typeface="+mn-ea"/>
                <a:ea typeface="+mn-ea"/>
              </a:rPr>
              <a:t>5</a:t>
            </a:r>
            <a:endParaRPr lang="zh-CN" altLang="en-US" sz="3200" dirty="0">
              <a:solidFill>
                <a:schemeClr val="tx1"/>
              </a:solidFill>
              <a:latin typeface="+mn-ea"/>
              <a:ea typeface="+mn-ea"/>
            </a:endParaRPr>
          </a:p>
        </p:txBody>
      </p:sp>
      <p:cxnSp>
        <p:nvCxnSpPr>
          <p:cNvPr id="12" name="直接连接符 11"/>
          <p:cNvCxnSpPr/>
          <p:nvPr/>
        </p:nvCxnSpPr>
        <p:spPr>
          <a:xfrm>
            <a:off x="2501011" y="1670886"/>
            <a:ext cx="357190" cy="1476"/>
          </a:xfrm>
          <a:prstGeom prst="line">
            <a:avLst/>
          </a:prstGeom>
          <a:ln w="28575"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6"/>
          <p:cNvSpPr txBox="1"/>
          <p:nvPr/>
        </p:nvSpPr>
        <p:spPr>
          <a:xfrm>
            <a:off x="2871600" y="2214635"/>
            <a:ext cx="391454" cy="584775"/>
          </a:xfrm>
          <a:prstGeom prst="rect">
            <a:avLst/>
          </a:prstGeom>
          <a:noFill/>
        </p:spPr>
        <p:txBody>
          <a:bodyPr wrap="none" rtlCol="0">
            <a:spAutoFit/>
          </a:bodyPr>
          <a:p>
            <a:r>
              <a:rPr lang="en-US" altLang="zh-CN" sz="3200" dirty="0" smtClean="0">
                <a:solidFill>
                  <a:srgbClr val="C00000"/>
                </a:solidFill>
                <a:latin typeface="+mn-ea"/>
                <a:ea typeface="+mn-ea"/>
              </a:rPr>
              <a:t>4</a:t>
            </a:r>
            <a:endParaRPr lang="zh-CN" altLang="en-US" sz="3200" dirty="0">
              <a:solidFill>
                <a:srgbClr val="C00000"/>
              </a:solidFill>
              <a:latin typeface="+mn-ea"/>
              <a:ea typeface="+mn-ea"/>
            </a:endParaRPr>
          </a:p>
        </p:txBody>
      </p:sp>
      <p:sp>
        <p:nvSpPr>
          <p:cNvPr id="14" name="TextBox 17"/>
          <p:cNvSpPr txBox="1"/>
          <p:nvPr/>
        </p:nvSpPr>
        <p:spPr>
          <a:xfrm>
            <a:off x="2871600" y="2620108"/>
            <a:ext cx="391454" cy="584775"/>
          </a:xfrm>
          <a:prstGeom prst="rect">
            <a:avLst/>
          </a:prstGeom>
          <a:noFill/>
        </p:spPr>
        <p:txBody>
          <a:bodyPr wrap="none" rtlCol="0">
            <a:spAutoFit/>
          </a:bodyPr>
          <a:p>
            <a:r>
              <a:rPr lang="en-US" altLang="zh-CN" sz="3200" dirty="0" smtClean="0">
                <a:solidFill>
                  <a:srgbClr val="C00000"/>
                </a:solidFill>
                <a:latin typeface="+mn-ea"/>
                <a:ea typeface="+mn-ea"/>
              </a:rPr>
              <a:t>5</a:t>
            </a:r>
            <a:endParaRPr lang="zh-CN" altLang="en-US" sz="3200" dirty="0">
              <a:solidFill>
                <a:srgbClr val="C00000"/>
              </a:solidFill>
              <a:latin typeface="+mn-ea"/>
              <a:ea typeface="+mn-ea"/>
            </a:endParaRPr>
          </a:p>
        </p:txBody>
      </p:sp>
      <p:cxnSp>
        <p:nvCxnSpPr>
          <p:cNvPr id="15" name="直接连接符 14"/>
          <p:cNvCxnSpPr/>
          <p:nvPr/>
        </p:nvCxnSpPr>
        <p:spPr>
          <a:xfrm>
            <a:off x="2871600" y="2721762"/>
            <a:ext cx="357190" cy="1476"/>
          </a:xfrm>
          <a:prstGeom prst="line">
            <a:avLst/>
          </a:prstGeom>
          <a:ln w="28575" cmpd="sng">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 Box 2"/>
          <p:cNvSpPr txBox="1">
            <a:spLocks noChangeArrowheads="1"/>
          </p:cNvSpPr>
          <p:nvPr/>
        </p:nvSpPr>
        <p:spPr bwMode="auto">
          <a:xfrm>
            <a:off x="3736834" y="3314051"/>
            <a:ext cx="6515223"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dirty="0">
                <a:latin typeface="华文楷体" panose="02010600040101010101" pitchFamily="2" charset="-122"/>
                <a:ea typeface="华文楷体" panose="02010600040101010101" pitchFamily="2" charset="-122"/>
              </a:rPr>
              <a:t>        </a:t>
            </a:r>
            <a:r>
              <a:rPr lang="zh-CN" sz="3600" dirty="0" smtClean="0">
                <a:latin typeface="华文楷体" panose="02010600040101010101" pitchFamily="2" charset="-122"/>
                <a:ea typeface="华文楷体" panose="02010600040101010101" pitchFamily="2" charset="-122"/>
              </a:rPr>
              <a:t>分子</a:t>
            </a:r>
            <a:r>
              <a:rPr lang="zh-CN" sz="3600" dirty="0">
                <a:latin typeface="华文楷体" panose="02010600040101010101" pitchFamily="2" charset="-122"/>
                <a:ea typeface="华文楷体" panose="02010600040101010101" pitchFamily="2" charset="-122"/>
              </a:rPr>
              <a:t>和分母只有公因数</a:t>
            </a:r>
            <a:r>
              <a:rPr lang="zh-CN" altLang="zh-CN" sz="3600" dirty="0">
                <a:latin typeface="华文楷体" panose="02010600040101010101" pitchFamily="2" charset="-122"/>
                <a:ea typeface="华文楷体" panose="02010600040101010101" pitchFamily="2" charset="-122"/>
              </a:rPr>
              <a:t>1</a:t>
            </a:r>
            <a:r>
              <a:rPr lang="zh-CN" sz="3600" dirty="0">
                <a:latin typeface="华文楷体" panose="02010600040101010101" pitchFamily="2" charset="-122"/>
                <a:ea typeface="华文楷体" panose="02010600040101010101" pitchFamily="2" charset="-122"/>
              </a:rPr>
              <a:t>，</a:t>
            </a:r>
            <a:endParaRPr lang="zh-CN" sz="3600" dirty="0">
              <a:latin typeface="华文楷体" panose="02010600040101010101" pitchFamily="2" charset="-122"/>
              <a:ea typeface="华文楷体" panose="02010600040101010101" pitchFamily="2" charset="-122"/>
            </a:endParaRPr>
          </a:p>
          <a:p>
            <a:r>
              <a:rPr lang="zh-CN" sz="3600" dirty="0" smtClean="0">
                <a:latin typeface="华文楷体" panose="02010600040101010101" pitchFamily="2" charset="-122"/>
                <a:ea typeface="华文楷体" panose="02010600040101010101" pitchFamily="2" charset="-122"/>
              </a:rPr>
              <a:t>这样</a:t>
            </a:r>
            <a:r>
              <a:rPr lang="zh-CN" sz="3600" dirty="0">
                <a:latin typeface="华文楷体" panose="02010600040101010101" pitchFamily="2" charset="-122"/>
                <a:ea typeface="华文楷体" panose="02010600040101010101" pitchFamily="2" charset="-122"/>
              </a:rPr>
              <a:t>的分数叫</a:t>
            </a:r>
            <a:r>
              <a:rPr lang="zh-CN" sz="3600" dirty="0">
                <a:solidFill>
                  <a:srgbClr val="FF3300"/>
                </a:solidFill>
                <a:latin typeface="华文楷体" panose="02010600040101010101" pitchFamily="2" charset="-122"/>
                <a:ea typeface="华文楷体" panose="02010600040101010101" pitchFamily="2" charset="-122"/>
              </a:rPr>
              <a:t>最简分数</a:t>
            </a:r>
            <a:r>
              <a:rPr lang="zh-CN" sz="3600" dirty="0">
                <a:latin typeface="华文楷体" panose="02010600040101010101" pitchFamily="2" charset="-122"/>
                <a:ea typeface="华文楷体" panose="02010600040101010101" pitchFamily="2" charset="-122"/>
              </a:rPr>
              <a:t>。</a:t>
            </a:r>
            <a:endParaRPr lang="zh-CN" sz="3600" dirty="0">
              <a:latin typeface="华文楷体" panose="02010600040101010101" pitchFamily="2" charset="-122"/>
              <a:ea typeface="华文楷体" panose="02010600040101010101" pitchFamily="2" charset="-122"/>
            </a:endParaRPr>
          </a:p>
        </p:txBody>
      </p:sp>
      <p:sp>
        <p:nvSpPr>
          <p:cNvPr id="17" name="Text Box 6"/>
          <p:cNvSpPr txBox="1">
            <a:spLocks noChangeArrowheads="1"/>
          </p:cNvSpPr>
          <p:nvPr/>
        </p:nvSpPr>
        <p:spPr bwMode="auto">
          <a:xfrm>
            <a:off x="3737040" y="5462614"/>
            <a:ext cx="43503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zh-CN" altLang="en-US" sz="3200" dirty="0" smtClean="0">
                <a:solidFill>
                  <a:schemeClr val="tx1"/>
                </a:solidFill>
                <a:latin typeface="华文楷体" panose="02010600040101010101" pitchFamily="2" charset="-122"/>
                <a:ea typeface="华文楷体" panose="02010600040101010101" pitchFamily="2" charset="-122"/>
              </a:rPr>
              <a:t>举例说出</a:t>
            </a:r>
            <a:r>
              <a:rPr lang="zh-CN" altLang="en-US" sz="3200" dirty="0">
                <a:solidFill>
                  <a:schemeClr val="tx1"/>
                </a:solidFill>
                <a:latin typeface="华文楷体" panose="02010600040101010101" pitchFamily="2" charset="-122"/>
                <a:ea typeface="华文楷体" panose="02010600040101010101" pitchFamily="2" charset="-122"/>
              </a:rPr>
              <a:t>最简分数</a:t>
            </a:r>
            <a:r>
              <a:rPr lang="zh-CN" altLang="en-US" sz="3200" dirty="0" smtClean="0">
                <a:solidFill>
                  <a:schemeClr val="tx1"/>
                </a:solidFill>
                <a:latin typeface="华文楷体" panose="02010600040101010101" pitchFamily="2" charset="-122"/>
                <a:ea typeface="华文楷体" panose="02010600040101010101" pitchFamily="2" charset="-122"/>
              </a:rPr>
              <a:t>。</a:t>
            </a:r>
            <a:endParaRPr lang="zh-CN" sz="3200" dirty="0">
              <a:solidFill>
                <a:schemeClr val="tx1"/>
              </a:solidFill>
              <a:latin typeface="华文楷体" panose="02010600040101010101" pitchFamily="2" charset="-122"/>
              <a:ea typeface="华文楷体" panose="02010600040101010101" pitchFamily="2" charset="-122"/>
            </a:endParaRPr>
          </a:p>
        </p:txBody>
      </p:sp>
      <p:sp>
        <p:nvSpPr>
          <p:cNvPr id="20" name="Text Box 6"/>
          <p:cNvSpPr txBox="1">
            <a:spLocks noChangeArrowheads="1"/>
          </p:cNvSpPr>
          <p:nvPr/>
        </p:nvSpPr>
        <p:spPr bwMode="auto">
          <a:xfrm>
            <a:off x="3277235" y="4787900"/>
            <a:ext cx="72059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zh-CN" sz="3600" dirty="0">
                <a:solidFill>
                  <a:srgbClr val="FF3300"/>
                </a:solidFill>
                <a:latin typeface="华文楷体" panose="02010600040101010101" pitchFamily="2" charset="-122"/>
                <a:ea typeface="华文楷体" panose="02010600040101010101" pitchFamily="2" charset="-122"/>
              </a:rPr>
              <a:t>约分时，通常要约成最简分数。</a:t>
            </a:r>
            <a:endParaRPr lang="zh-CN" sz="3600"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randombar(horizont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6"/>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5"/>
                                            </p:cond>
                                          </p:stCondLst>
                                          <p:endCondLst>
                                            <p:cond evt="onStopAudio" delay="0">
                                              <p:tgtEl>
                                                <p:sldTgt/>
                                              </p:tgtEl>
                                            </p:cond>
                                          </p:endCondLst>
                                        </p:cTn>
                                        <p:tgtEl>
                                          <p:sndTgt r:embed="rId6"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bldLvl="0" animBg="1" autoUpdateAnimBg="0"/>
      <p:bldP spid="17" grpId="0" bldLvl="0" autoUpdateAnimBg="0"/>
      <p:bldP spid="20"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pic>
        <p:nvPicPr>
          <p:cNvPr id="4"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5" name="组合 4"/>
          <p:cNvGrpSpPr/>
          <p:nvPr/>
        </p:nvGrpSpPr>
        <p:grpSpPr>
          <a:xfrm>
            <a:off x="44450" y="81915"/>
            <a:ext cx="3251835" cy="1131570"/>
            <a:chOff x="70" y="129"/>
            <a:chExt cx="5121" cy="1782"/>
          </a:xfrm>
        </p:grpSpPr>
        <p:pic>
          <p:nvPicPr>
            <p:cNvPr id="6" name="图片 5" descr="图片8"/>
            <p:cNvPicPr>
              <a:picLocks noChangeAspect="1"/>
            </p:cNvPicPr>
            <p:nvPr/>
          </p:nvPicPr>
          <p:blipFill>
            <a:blip r:embed="rId3" cstate="print"/>
            <a:stretch>
              <a:fillRect/>
            </a:stretch>
          </p:blipFill>
          <p:spPr>
            <a:xfrm>
              <a:off x="2775" y="129"/>
              <a:ext cx="2416" cy="1783"/>
            </a:xfrm>
            <a:prstGeom prst="rect">
              <a:avLst/>
            </a:prstGeom>
          </p:spPr>
        </p:pic>
        <p:pic>
          <p:nvPicPr>
            <p:cNvPr id="7" name="图片 6" descr="xzgj"/>
            <p:cNvPicPr>
              <a:picLocks noChangeAspect="1"/>
            </p:cNvPicPr>
            <p:nvPr/>
          </p:nvPicPr>
          <p:blipFill>
            <a:blip r:embed="rId4"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8" name="MH_Other_1"/>
          <p:cNvSpPr/>
          <p:nvPr>
            <p:custDataLst>
              <p:tags r:id="rId5"/>
            </p:custDataLst>
          </p:nvPr>
        </p:nvSpPr>
        <p:spPr>
          <a:xfrm rot="20387656">
            <a:off x="766989" y="1499015"/>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9" name="MH_SubTitle_1"/>
          <p:cNvSpPr/>
          <p:nvPr>
            <p:custDataLst>
              <p:tags r:id="rId6"/>
            </p:custDataLst>
          </p:nvPr>
        </p:nvSpPr>
        <p:spPr>
          <a:xfrm rot="20976448">
            <a:off x="395746" y="2240720"/>
            <a:ext cx="2388723" cy="831161"/>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200" dirty="0">
                <a:solidFill>
                  <a:srgbClr val="FFFFFF"/>
                </a:solidFill>
                <a:latin typeface="微软雅黑" panose="020B0503020204020204" pitchFamily="34" charset="-122"/>
                <a:ea typeface="微软雅黑" panose="020B0503020204020204" pitchFamily="34" charset="-122"/>
              </a:rPr>
              <a:t>巩固练习</a:t>
            </a:r>
            <a:endParaRPr kumimoji="0" lang="zh-CN" altLang="en-US" sz="32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MH_Other_2"/>
          <p:cNvSpPr/>
          <p:nvPr>
            <p:custDataLst>
              <p:tags r:id="rId7"/>
            </p:custDataLst>
          </p:nvPr>
        </p:nvSpPr>
        <p:spPr>
          <a:xfrm rot="18620799">
            <a:off x="1130031" y="1235451"/>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2" name="TextBox 14"/>
          <p:cNvSpPr txBox="1"/>
          <p:nvPr/>
        </p:nvSpPr>
        <p:spPr>
          <a:xfrm>
            <a:off x="3417109" y="1035165"/>
            <a:ext cx="2289343" cy="584775"/>
          </a:xfrm>
          <a:prstGeom prst="rect">
            <a:avLst/>
          </a:prstGeom>
          <a:noFill/>
        </p:spPr>
        <p:txBody>
          <a:bodyPr wrap="square" rtlCol="0">
            <a:spAutoFit/>
          </a:bodyPr>
          <a:p>
            <a:pPr lvl="0" eaLnBrk="0" hangingPunct="0"/>
            <a:r>
              <a:rPr lang="zh-CN" altLang="en-US"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约分</a:t>
            </a:r>
            <a:endPar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11" name="Text Box 4"/>
          <p:cNvSpPr txBox="1">
            <a:spLocks noChangeArrowheads="1"/>
          </p:cNvSpPr>
          <p:nvPr/>
        </p:nvSpPr>
        <p:spPr bwMode="auto">
          <a:xfrm>
            <a:off x="3242752" y="2048158"/>
            <a:ext cx="649835"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14</a:t>
            </a:r>
            <a:endParaRPr lang="zh-CN" altLang="zh-CN" sz="3600" dirty="0"/>
          </a:p>
          <a:p>
            <a:r>
              <a:rPr lang="en-US" altLang="zh-CN" sz="3600" dirty="0" smtClean="0"/>
              <a:t>18</a:t>
            </a:r>
            <a:endParaRPr lang="zh-CN" altLang="zh-CN" sz="3600" dirty="0"/>
          </a:p>
        </p:txBody>
      </p:sp>
      <p:sp>
        <p:nvSpPr>
          <p:cNvPr id="12" name="Line 6"/>
          <p:cNvSpPr>
            <a:spLocks noChangeShapeType="1"/>
          </p:cNvSpPr>
          <p:nvPr/>
        </p:nvSpPr>
        <p:spPr bwMode="auto">
          <a:xfrm>
            <a:off x="3223702" y="2670458"/>
            <a:ext cx="7254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4" name="Line 7"/>
          <p:cNvSpPr>
            <a:spLocks noChangeShapeType="1"/>
          </p:cNvSpPr>
          <p:nvPr/>
        </p:nvSpPr>
        <p:spPr bwMode="auto">
          <a:xfrm>
            <a:off x="3296727" y="285778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5" name="Line 8"/>
          <p:cNvSpPr>
            <a:spLocks noChangeShapeType="1"/>
          </p:cNvSpPr>
          <p:nvPr/>
        </p:nvSpPr>
        <p:spPr bwMode="auto">
          <a:xfrm>
            <a:off x="3280852" y="230533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6" name="Text Box 11"/>
          <p:cNvSpPr txBox="1">
            <a:spLocks noChangeArrowheads="1"/>
          </p:cNvSpPr>
          <p:nvPr/>
        </p:nvSpPr>
        <p:spPr bwMode="auto">
          <a:xfrm>
            <a:off x="3481626" y="1633820"/>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7</a:t>
            </a:r>
            <a:endParaRPr lang="zh-CN" altLang="zh-CN" sz="3200" b="0" dirty="0"/>
          </a:p>
        </p:txBody>
      </p:sp>
      <p:sp>
        <p:nvSpPr>
          <p:cNvPr id="17" name="Text Box 12"/>
          <p:cNvSpPr txBox="1">
            <a:spLocks noChangeArrowheads="1"/>
          </p:cNvSpPr>
          <p:nvPr/>
        </p:nvSpPr>
        <p:spPr bwMode="auto">
          <a:xfrm>
            <a:off x="3454639" y="3068920"/>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9</a:t>
            </a:r>
            <a:endParaRPr lang="zh-CN" altLang="zh-CN" sz="3200" b="0" dirty="0"/>
          </a:p>
        </p:txBody>
      </p:sp>
      <p:sp>
        <p:nvSpPr>
          <p:cNvPr id="21" name="Text Box 17"/>
          <p:cNvSpPr txBox="1">
            <a:spLocks noChangeArrowheads="1"/>
          </p:cNvSpPr>
          <p:nvPr/>
        </p:nvSpPr>
        <p:spPr bwMode="auto">
          <a:xfrm>
            <a:off x="3871774" y="232438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22" name="Text Box 18"/>
          <p:cNvSpPr txBox="1">
            <a:spLocks noChangeArrowheads="1"/>
          </p:cNvSpPr>
          <p:nvPr/>
        </p:nvSpPr>
        <p:spPr bwMode="auto">
          <a:xfrm>
            <a:off x="4276264" y="2019583"/>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7</a:t>
            </a:r>
            <a:endParaRPr lang="zh-CN" altLang="zh-CN" sz="3600" dirty="0"/>
          </a:p>
          <a:p>
            <a:r>
              <a:rPr lang="en-US" altLang="zh-CN" sz="3600" dirty="0" smtClean="0"/>
              <a:t>9</a:t>
            </a:r>
            <a:endParaRPr lang="zh-CN" altLang="zh-CN" sz="3600" dirty="0"/>
          </a:p>
        </p:txBody>
      </p:sp>
      <p:sp>
        <p:nvSpPr>
          <p:cNvPr id="24" name="Line 20"/>
          <p:cNvSpPr>
            <a:spLocks noChangeShapeType="1"/>
          </p:cNvSpPr>
          <p:nvPr/>
        </p:nvSpPr>
        <p:spPr bwMode="auto">
          <a:xfrm>
            <a:off x="4231814" y="2626008"/>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32" name="Text Box 4"/>
          <p:cNvSpPr txBox="1">
            <a:spLocks noChangeArrowheads="1"/>
          </p:cNvSpPr>
          <p:nvPr/>
        </p:nvSpPr>
        <p:spPr bwMode="auto">
          <a:xfrm>
            <a:off x="7576056" y="1999378"/>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4</a:t>
            </a:r>
            <a:endParaRPr lang="zh-CN" altLang="zh-CN" sz="3600" dirty="0"/>
          </a:p>
          <a:p>
            <a:r>
              <a:rPr lang="en-US" altLang="zh-CN" sz="3600" dirty="0" smtClean="0"/>
              <a:t>8</a:t>
            </a:r>
            <a:endParaRPr lang="zh-CN" altLang="zh-CN" sz="3600" dirty="0"/>
          </a:p>
        </p:txBody>
      </p:sp>
      <p:sp>
        <p:nvSpPr>
          <p:cNvPr id="34" name="Line 6"/>
          <p:cNvSpPr>
            <a:spLocks noChangeShapeType="1"/>
          </p:cNvSpPr>
          <p:nvPr/>
        </p:nvSpPr>
        <p:spPr bwMode="auto">
          <a:xfrm>
            <a:off x="7412990" y="2621678"/>
            <a:ext cx="7254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36" name="Line 7"/>
          <p:cNvSpPr>
            <a:spLocks noChangeShapeType="1"/>
          </p:cNvSpPr>
          <p:nvPr/>
        </p:nvSpPr>
        <p:spPr bwMode="auto">
          <a:xfrm>
            <a:off x="7486015" y="280900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37" name="Line 8"/>
          <p:cNvSpPr>
            <a:spLocks noChangeShapeType="1"/>
          </p:cNvSpPr>
          <p:nvPr/>
        </p:nvSpPr>
        <p:spPr bwMode="auto">
          <a:xfrm>
            <a:off x="7470140" y="225655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40" name="Text Box 11"/>
          <p:cNvSpPr txBox="1">
            <a:spLocks noChangeArrowheads="1"/>
          </p:cNvSpPr>
          <p:nvPr/>
        </p:nvSpPr>
        <p:spPr bwMode="auto">
          <a:xfrm>
            <a:off x="7603043" y="1707313"/>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2</a:t>
            </a:r>
            <a:endParaRPr lang="zh-CN" altLang="zh-CN" sz="3200" b="0" dirty="0"/>
          </a:p>
        </p:txBody>
      </p:sp>
      <p:sp>
        <p:nvSpPr>
          <p:cNvPr id="41" name="Text Box 12"/>
          <p:cNvSpPr txBox="1">
            <a:spLocks noChangeArrowheads="1"/>
          </p:cNvSpPr>
          <p:nvPr/>
        </p:nvSpPr>
        <p:spPr bwMode="auto">
          <a:xfrm>
            <a:off x="7576056" y="2942342"/>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4</a:t>
            </a:r>
            <a:endParaRPr lang="zh-CN" altLang="zh-CN" sz="3200" b="0" dirty="0"/>
          </a:p>
        </p:txBody>
      </p:sp>
      <p:sp>
        <p:nvSpPr>
          <p:cNvPr id="42" name="Line 13"/>
          <p:cNvSpPr>
            <a:spLocks noChangeShapeType="1"/>
          </p:cNvSpPr>
          <p:nvPr/>
        </p:nvSpPr>
        <p:spPr bwMode="auto">
          <a:xfrm>
            <a:off x="7528878" y="3209042"/>
            <a:ext cx="609600" cy="102372"/>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43" name="Line 14"/>
          <p:cNvSpPr>
            <a:spLocks noChangeShapeType="1"/>
          </p:cNvSpPr>
          <p:nvPr/>
        </p:nvSpPr>
        <p:spPr bwMode="auto">
          <a:xfrm>
            <a:off x="7470140" y="194226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44" name="Text Box 15"/>
          <p:cNvSpPr txBox="1">
            <a:spLocks noChangeArrowheads="1"/>
          </p:cNvSpPr>
          <p:nvPr/>
        </p:nvSpPr>
        <p:spPr bwMode="auto">
          <a:xfrm>
            <a:off x="7613263" y="3302382"/>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2</a:t>
            </a:r>
            <a:endParaRPr lang="zh-CN" altLang="zh-CN" sz="3200" b="0" dirty="0"/>
          </a:p>
        </p:txBody>
      </p:sp>
      <p:sp>
        <p:nvSpPr>
          <p:cNvPr id="45" name="Text Box 16"/>
          <p:cNvSpPr txBox="1">
            <a:spLocks noChangeArrowheads="1"/>
          </p:cNvSpPr>
          <p:nvPr/>
        </p:nvSpPr>
        <p:spPr bwMode="auto">
          <a:xfrm>
            <a:off x="7616190" y="1358166"/>
            <a:ext cx="406400"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p>
            <a:r>
              <a:rPr lang="en-US" altLang="zh-CN" sz="3200" b="0" dirty="0" smtClean="0"/>
              <a:t>1</a:t>
            </a:r>
            <a:endParaRPr lang="zh-CN" altLang="zh-CN" sz="3200" b="0" dirty="0"/>
          </a:p>
        </p:txBody>
      </p:sp>
      <p:sp>
        <p:nvSpPr>
          <p:cNvPr id="46" name="Text Box 17"/>
          <p:cNvSpPr txBox="1">
            <a:spLocks noChangeArrowheads="1"/>
          </p:cNvSpPr>
          <p:nvPr/>
        </p:nvSpPr>
        <p:spPr bwMode="auto">
          <a:xfrm>
            <a:off x="8205152" y="227560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47" name="Text Box 18"/>
          <p:cNvSpPr txBox="1">
            <a:spLocks noChangeArrowheads="1"/>
          </p:cNvSpPr>
          <p:nvPr/>
        </p:nvSpPr>
        <p:spPr bwMode="auto">
          <a:xfrm>
            <a:off x="8660765" y="1970803"/>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1</a:t>
            </a:r>
            <a:endParaRPr lang="zh-CN" altLang="zh-CN" sz="3600" dirty="0"/>
          </a:p>
          <a:p>
            <a:r>
              <a:rPr lang="en-US" altLang="zh-CN" sz="3600" dirty="0" smtClean="0"/>
              <a:t>2</a:t>
            </a:r>
            <a:endParaRPr lang="zh-CN" altLang="zh-CN" sz="3600" dirty="0"/>
          </a:p>
        </p:txBody>
      </p:sp>
      <p:sp>
        <p:nvSpPr>
          <p:cNvPr id="49" name="Line 20"/>
          <p:cNvSpPr>
            <a:spLocks noChangeShapeType="1"/>
          </p:cNvSpPr>
          <p:nvPr/>
        </p:nvSpPr>
        <p:spPr bwMode="auto">
          <a:xfrm>
            <a:off x="8616315" y="2577228"/>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79" name="Text Box 4"/>
          <p:cNvSpPr txBox="1">
            <a:spLocks noChangeArrowheads="1"/>
          </p:cNvSpPr>
          <p:nvPr/>
        </p:nvSpPr>
        <p:spPr bwMode="auto">
          <a:xfrm>
            <a:off x="5327040" y="2060536"/>
            <a:ext cx="649835"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15</a:t>
            </a:r>
            <a:endParaRPr lang="zh-CN" altLang="zh-CN" sz="3600" dirty="0"/>
          </a:p>
          <a:p>
            <a:r>
              <a:rPr lang="en-US" altLang="zh-CN" sz="3600" dirty="0" smtClean="0"/>
              <a:t>20</a:t>
            </a:r>
            <a:endParaRPr lang="zh-CN" altLang="zh-CN" sz="3600" dirty="0"/>
          </a:p>
        </p:txBody>
      </p:sp>
      <p:sp>
        <p:nvSpPr>
          <p:cNvPr id="80" name="Line 6"/>
          <p:cNvSpPr>
            <a:spLocks noChangeShapeType="1"/>
          </p:cNvSpPr>
          <p:nvPr/>
        </p:nvSpPr>
        <p:spPr bwMode="auto">
          <a:xfrm>
            <a:off x="5307990" y="2682836"/>
            <a:ext cx="7254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1" name="Line 7"/>
          <p:cNvSpPr>
            <a:spLocks noChangeShapeType="1"/>
          </p:cNvSpPr>
          <p:nvPr/>
        </p:nvSpPr>
        <p:spPr bwMode="auto">
          <a:xfrm>
            <a:off x="5381015" y="2870161"/>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2" name="Line 8"/>
          <p:cNvSpPr>
            <a:spLocks noChangeShapeType="1"/>
          </p:cNvSpPr>
          <p:nvPr/>
        </p:nvSpPr>
        <p:spPr bwMode="auto">
          <a:xfrm>
            <a:off x="5365140" y="2317711"/>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3" name="Text Box 11"/>
          <p:cNvSpPr txBox="1">
            <a:spLocks noChangeArrowheads="1"/>
          </p:cNvSpPr>
          <p:nvPr/>
        </p:nvSpPr>
        <p:spPr bwMode="auto">
          <a:xfrm>
            <a:off x="5565914" y="1646198"/>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3</a:t>
            </a:r>
            <a:endParaRPr lang="zh-CN" altLang="zh-CN" sz="3200" b="0" dirty="0"/>
          </a:p>
        </p:txBody>
      </p:sp>
      <p:sp>
        <p:nvSpPr>
          <p:cNvPr id="84" name="Text Box 12"/>
          <p:cNvSpPr txBox="1">
            <a:spLocks noChangeArrowheads="1"/>
          </p:cNvSpPr>
          <p:nvPr/>
        </p:nvSpPr>
        <p:spPr bwMode="auto">
          <a:xfrm>
            <a:off x="5538927" y="3081298"/>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4</a:t>
            </a:r>
            <a:endParaRPr lang="zh-CN" altLang="zh-CN" sz="3200" b="0" dirty="0"/>
          </a:p>
        </p:txBody>
      </p:sp>
      <p:sp>
        <p:nvSpPr>
          <p:cNvPr id="85" name="Text Box 17"/>
          <p:cNvSpPr txBox="1">
            <a:spLocks noChangeArrowheads="1"/>
          </p:cNvSpPr>
          <p:nvPr/>
        </p:nvSpPr>
        <p:spPr bwMode="auto">
          <a:xfrm>
            <a:off x="5956062" y="2336761"/>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86" name="Text Box 18"/>
          <p:cNvSpPr txBox="1">
            <a:spLocks noChangeArrowheads="1"/>
          </p:cNvSpPr>
          <p:nvPr/>
        </p:nvSpPr>
        <p:spPr bwMode="auto">
          <a:xfrm>
            <a:off x="6360552" y="2031961"/>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3</a:t>
            </a:r>
            <a:endParaRPr lang="zh-CN" altLang="zh-CN" sz="3600" dirty="0"/>
          </a:p>
          <a:p>
            <a:r>
              <a:rPr lang="en-US" altLang="zh-CN" sz="3600" dirty="0" smtClean="0"/>
              <a:t>4</a:t>
            </a:r>
            <a:endParaRPr lang="zh-CN" altLang="zh-CN" sz="3600" dirty="0"/>
          </a:p>
        </p:txBody>
      </p:sp>
      <p:sp>
        <p:nvSpPr>
          <p:cNvPr id="87" name="Line 20"/>
          <p:cNvSpPr>
            <a:spLocks noChangeShapeType="1"/>
          </p:cNvSpPr>
          <p:nvPr/>
        </p:nvSpPr>
        <p:spPr bwMode="auto">
          <a:xfrm>
            <a:off x="6316102" y="2638386"/>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88" name="Text Box 4"/>
          <p:cNvSpPr txBox="1">
            <a:spLocks noChangeArrowheads="1"/>
          </p:cNvSpPr>
          <p:nvPr/>
        </p:nvSpPr>
        <p:spPr bwMode="auto">
          <a:xfrm>
            <a:off x="7563232" y="4512748"/>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4</a:t>
            </a:r>
            <a:endParaRPr lang="zh-CN" altLang="zh-CN" sz="3600" dirty="0"/>
          </a:p>
          <a:p>
            <a:r>
              <a:rPr lang="en-US" altLang="zh-CN" sz="3600" dirty="0" smtClean="0"/>
              <a:t>8</a:t>
            </a:r>
            <a:endParaRPr lang="zh-CN" altLang="zh-CN" sz="3600" dirty="0"/>
          </a:p>
        </p:txBody>
      </p:sp>
      <p:sp>
        <p:nvSpPr>
          <p:cNvPr id="89" name="Line 6"/>
          <p:cNvSpPr>
            <a:spLocks noChangeShapeType="1"/>
          </p:cNvSpPr>
          <p:nvPr/>
        </p:nvSpPr>
        <p:spPr bwMode="auto">
          <a:xfrm>
            <a:off x="7400166" y="5135048"/>
            <a:ext cx="7254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90" name="Line 7"/>
          <p:cNvSpPr>
            <a:spLocks noChangeShapeType="1"/>
          </p:cNvSpPr>
          <p:nvPr/>
        </p:nvSpPr>
        <p:spPr bwMode="auto">
          <a:xfrm>
            <a:off x="7473191" y="532237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91" name="Line 8"/>
          <p:cNvSpPr>
            <a:spLocks noChangeShapeType="1"/>
          </p:cNvSpPr>
          <p:nvPr/>
        </p:nvSpPr>
        <p:spPr bwMode="auto">
          <a:xfrm>
            <a:off x="7457316" y="476992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92" name="Text Box 11"/>
          <p:cNvSpPr txBox="1">
            <a:spLocks noChangeArrowheads="1"/>
          </p:cNvSpPr>
          <p:nvPr/>
        </p:nvSpPr>
        <p:spPr bwMode="auto">
          <a:xfrm>
            <a:off x="7590219" y="4098410"/>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1</a:t>
            </a:r>
            <a:endParaRPr lang="zh-CN" altLang="zh-CN" sz="3200" b="0" dirty="0"/>
          </a:p>
        </p:txBody>
      </p:sp>
      <p:sp>
        <p:nvSpPr>
          <p:cNvPr id="93" name="Text Box 12"/>
          <p:cNvSpPr txBox="1">
            <a:spLocks noChangeArrowheads="1"/>
          </p:cNvSpPr>
          <p:nvPr/>
        </p:nvSpPr>
        <p:spPr bwMode="auto">
          <a:xfrm>
            <a:off x="7563232" y="5533510"/>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2</a:t>
            </a:r>
            <a:endParaRPr lang="zh-CN" altLang="zh-CN" sz="3200" b="0" dirty="0"/>
          </a:p>
        </p:txBody>
      </p:sp>
      <p:sp>
        <p:nvSpPr>
          <p:cNvPr id="98" name="Text Box 17"/>
          <p:cNvSpPr txBox="1">
            <a:spLocks noChangeArrowheads="1"/>
          </p:cNvSpPr>
          <p:nvPr/>
        </p:nvSpPr>
        <p:spPr bwMode="auto">
          <a:xfrm>
            <a:off x="8192328" y="478897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99" name="Text Box 18"/>
          <p:cNvSpPr txBox="1">
            <a:spLocks noChangeArrowheads="1"/>
          </p:cNvSpPr>
          <p:nvPr/>
        </p:nvSpPr>
        <p:spPr bwMode="auto">
          <a:xfrm>
            <a:off x="8647941" y="4484173"/>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1</a:t>
            </a:r>
            <a:endParaRPr lang="zh-CN" altLang="zh-CN" sz="3600" dirty="0"/>
          </a:p>
          <a:p>
            <a:r>
              <a:rPr lang="en-US" altLang="zh-CN" sz="3600" dirty="0" smtClean="0"/>
              <a:t>2</a:t>
            </a:r>
            <a:endParaRPr lang="zh-CN" altLang="zh-CN" sz="3600" dirty="0"/>
          </a:p>
        </p:txBody>
      </p:sp>
      <p:sp>
        <p:nvSpPr>
          <p:cNvPr id="100" name="Line 20"/>
          <p:cNvSpPr>
            <a:spLocks noChangeShapeType="1"/>
          </p:cNvSpPr>
          <p:nvPr/>
        </p:nvSpPr>
        <p:spPr bwMode="auto">
          <a:xfrm>
            <a:off x="8603491" y="5090598"/>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02" name="Text Box 4"/>
          <p:cNvSpPr txBox="1">
            <a:spLocks noChangeArrowheads="1"/>
          </p:cNvSpPr>
          <p:nvPr/>
        </p:nvSpPr>
        <p:spPr bwMode="auto">
          <a:xfrm>
            <a:off x="9848438" y="1999378"/>
            <a:ext cx="649835"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12</a:t>
            </a:r>
            <a:endParaRPr lang="zh-CN" altLang="zh-CN" sz="3600" dirty="0"/>
          </a:p>
          <a:p>
            <a:r>
              <a:rPr lang="en-US" altLang="zh-CN" sz="3600" dirty="0" smtClean="0"/>
              <a:t>18</a:t>
            </a:r>
            <a:endParaRPr lang="zh-CN" altLang="zh-CN" sz="3600" dirty="0"/>
          </a:p>
        </p:txBody>
      </p:sp>
      <p:sp>
        <p:nvSpPr>
          <p:cNvPr id="103" name="Line 6"/>
          <p:cNvSpPr>
            <a:spLocks noChangeShapeType="1"/>
          </p:cNvSpPr>
          <p:nvPr/>
        </p:nvSpPr>
        <p:spPr bwMode="auto">
          <a:xfrm>
            <a:off x="9793297" y="2621678"/>
            <a:ext cx="7254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04" name="Line 7"/>
          <p:cNvSpPr>
            <a:spLocks noChangeShapeType="1"/>
          </p:cNvSpPr>
          <p:nvPr/>
        </p:nvSpPr>
        <p:spPr bwMode="auto">
          <a:xfrm>
            <a:off x="9866322" y="280900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05" name="Line 8"/>
          <p:cNvSpPr>
            <a:spLocks noChangeShapeType="1"/>
          </p:cNvSpPr>
          <p:nvPr/>
        </p:nvSpPr>
        <p:spPr bwMode="auto">
          <a:xfrm>
            <a:off x="9850447" y="225655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06" name="Text Box 11"/>
          <p:cNvSpPr txBox="1">
            <a:spLocks noChangeArrowheads="1"/>
          </p:cNvSpPr>
          <p:nvPr/>
        </p:nvSpPr>
        <p:spPr bwMode="auto">
          <a:xfrm>
            <a:off x="10076963" y="1707313"/>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6</a:t>
            </a:r>
            <a:endParaRPr lang="zh-CN" altLang="zh-CN" sz="3200" b="0" dirty="0"/>
          </a:p>
        </p:txBody>
      </p:sp>
      <p:sp>
        <p:nvSpPr>
          <p:cNvPr id="107" name="Text Box 12"/>
          <p:cNvSpPr txBox="1">
            <a:spLocks noChangeArrowheads="1"/>
          </p:cNvSpPr>
          <p:nvPr/>
        </p:nvSpPr>
        <p:spPr bwMode="auto">
          <a:xfrm>
            <a:off x="10069155" y="2942342"/>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9</a:t>
            </a:r>
            <a:endParaRPr lang="zh-CN" altLang="zh-CN" sz="3200" b="0" dirty="0"/>
          </a:p>
        </p:txBody>
      </p:sp>
      <p:sp>
        <p:nvSpPr>
          <p:cNvPr id="108" name="Line 13"/>
          <p:cNvSpPr>
            <a:spLocks noChangeShapeType="1"/>
          </p:cNvSpPr>
          <p:nvPr/>
        </p:nvSpPr>
        <p:spPr bwMode="auto">
          <a:xfrm>
            <a:off x="9909185" y="3209042"/>
            <a:ext cx="609600" cy="102372"/>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09" name="Line 14"/>
          <p:cNvSpPr>
            <a:spLocks noChangeShapeType="1"/>
          </p:cNvSpPr>
          <p:nvPr/>
        </p:nvSpPr>
        <p:spPr bwMode="auto">
          <a:xfrm>
            <a:off x="9850447" y="194226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0" name="Text Box 15"/>
          <p:cNvSpPr txBox="1">
            <a:spLocks noChangeArrowheads="1"/>
          </p:cNvSpPr>
          <p:nvPr/>
        </p:nvSpPr>
        <p:spPr bwMode="auto">
          <a:xfrm>
            <a:off x="10106362" y="3302382"/>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3</a:t>
            </a:r>
            <a:endParaRPr lang="zh-CN" altLang="zh-CN" sz="3200" b="0" dirty="0"/>
          </a:p>
        </p:txBody>
      </p:sp>
      <p:sp>
        <p:nvSpPr>
          <p:cNvPr id="111" name="Text Box 16"/>
          <p:cNvSpPr txBox="1">
            <a:spLocks noChangeArrowheads="1"/>
          </p:cNvSpPr>
          <p:nvPr/>
        </p:nvSpPr>
        <p:spPr bwMode="auto">
          <a:xfrm>
            <a:off x="10090110" y="1358166"/>
            <a:ext cx="406400"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p>
            <a:r>
              <a:rPr lang="en-US" altLang="zh-CN" sz="3200" b="0" dirty="0" smtClean="0"/>
              <a:t>2</a:t>
            </a:r>
            <a:endParaRPr lang="zh-CN" altLang="zh-CN" sz="3200" b="0" dirty="0"/>
          </a:p>
        </p:txBody>
      </p:sp>
      <p:sp>
        <p:nvSpPr>
          <p:cNvPr id="112" name="Text Box 17"/>
          <p:cNvSpPr txBox="1">
            <a:spLocks noChangeArrowheads="1"/>
          </p:cNvSpPr>
          <p:nvPr/>
        </p:nvSpPr>
        <p:spPr bwMode="auto">
          <a:xfrm>
            <a:off x="10585459" y="227560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113" name="Text Box 18"/>
          <p:cNvSpPr txBox="1">
            <a:spLocks noChangeArrowheads="1"/>
          </p:cNvSpPr>
          <p:nvPr/>
        </p:nvSpPr>
        <p:spPr bwMode="auto">
          <a:xfrm>
            <a:off x="11041072" y="1970803"/>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2</a:t>
            </a:r>
            <a:endParaRPr lang="zh-CN" altLang="zh-CN" sz="3600" dirty="0"/>
          </a:p>
          <a:p>
            <a:r>
              <a:rPr lang="en-US" altLang="zh-CN" sz="3600" dirty="0" smtClean="0"/>
              <a:t>3</a:t>
            </a:r>
            <a:endParaRPr lang="zh-CN" altLang="zh-CN" sz="3600" dirty="0"/>
          </a:p>
        </p:txBody>
      </p:sp>
      <p:sp>
        <p:nvSpPr>
          <p:cNvPr id="114" name="Line 20"/>
          <p:cNvSpPr>
            <a:spLocks noChangeShapeType="1"/>
          </p:cNvSpPr>
          <p:nvPr/>
        </p:nvSpPr>
        <p:spPr bwMode="auto">
          <a:xfrm>
            <a:off x="10996622" y="2577228"/>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5" name="Text Box 4"/>
          <p:cNvSpPr txBox="1">
            <a:spLocks noChangeArrowheads="1"/>
          </p:cNvSpPr>
          <p:nvPr/>
        </p:nvSpPr>
        <p:spPr bwMode="auto">
          <a:xfrm>
            <a:off x="9933270" y="4512748"/>
            <a:ext cx="649835"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12</a:t>
            </a:r>
            <a:endParaRPr lang="zh-CN" altLang="zh-CN" sz="3600" dirty="0"/>
          </a:p>
          <a:p>
            <a:r>
              <a:rPr lang="en-US" altLang="zh-CN" sz="3600" dirty="0" smtClean="0"/>
              <a:t>18</a:t>
            </a:r>
            <a:endParaRPr lang="zh-CN" altLang="zh-CN" sz="3600" dirty="0"/>
          </a:p>
        </p:txBody>
      </p:sp>
      <p:sp>
        <p:nvSpPr>
          <p:cNvPr id="116" name="Line 6"/>
          <p:cNvSpPr>
            <a:spLocks noChangeShapeType="1"/>
          </p:cNvSpPr>
          <p:nvPr/>
        </p:nvSpPr>
        <p:spPr bwMode="auto">
          <a:xfrm>
            <a:off x="9865305" y="5135048"/>
            <a:ext cx="725487"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7" name="Line 7"/>
          <p:cNvSpPr>
            <a:spLocks noChangeShapeType="1"/>
          </p:cNvSpPr>
          <p:nvPr/>
        </p:nvSpPr>
        <p:spPr bwMode="auto">
          <a:xfrm>
            <a:off x="9938330" y="532237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8" name="Line 8"/>
          <p:cNvSpPr>
            <a:spLocks noChangeShapeType="1"/>
          </p:cNvSpPr>
          <p:nvPr/>
        </p:nvSpPr>
        <p:spPr bwMode="auto">
          <a:xfrm>
            <a:off x="9922455" y="4769923"/>
            <a:ext cx="682625" cy="146050"/>
          </a:xfrm>
          <a:prstGeom prst="line">
            <a:avLst/>
          </a:prstGeom>
          <a:noFill/>
          <a:ln w="25400"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19" name="Text Box 11"/>
          <p:cNvSpPr txBox="1">
            <a:spLocks noChangeArrowheads="1"/>
          </p:cNvSpPr>
          <p:nvPr/>
        </p:nvSpPr>
        <p:spPr bwMode="auto">
          <a:xfrm>
            <a:off x="10191194" y="4098410"/>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2</a:t>
            </a:r>
            <a:endParaRPr lang="zh-CN" altLang="zh-CN" sz="3200" b="0" dirty="0"/>
          </a:p>
        </p:txBody>
      </p:sp>
      <p:sp>
        <p:nvSpPr>
          <p:cNvPr id="120" name="Text Box 12"/>
          <p:cNvSpPr txBox="1">
            <a:spLocks noChangeArrowheads="1"/>
          </p:cNvSpPr>
          <p:nvPr/>
        </p:nvSpPr>
        <p:spPr bwMode="auto">
          <a:xfrm>
            <a:off x="10164207" y="5533510"/>
            <a:ext cx="390148" cy="58695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200" b="0" dirty="0" smtClean="0"/>
              <a:t>3</a:t>
            </a:r>
            <a:endParaRPr lang="zh-CN" altLang="zh-CN" sz="3200" b="0" dirty="0"/>
          </a:p>
        </p:txBody>
      </p:sp>
      <p:sp>
        <p:nvSpPr>
          <p:cNvPr id="121" name="Text Box 17"/>
          <p:cNvSpPr txBox="1">
            <a:spLocks noChangeArrowheads="1"/>
          </p:cNvSpPr>
          <p:nvPr/>
        </p:nvSpPr>
        <p:spPr bwMode="auto">
          <a:xfrm>
            <a:off x="10657467" y="4788973"/>
            <a:ext cx="447675" cy="64135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zh-CN" altLang="zh-CN" sz="3600"/>
              <a:t>=</a:t>
            </a:r>
            <a:endParaRPr lang="zh-CN" altLang="zh-CN" sz="3600"/>
          </a:p>
        </p:txBody>
      </p:sp>
      <p:sp>
        <p:nvSpPr>
          <p:cNvPr id="122" name="Text Box 18"/>
          <p:cNvSpPr txBox="1">
            <a:spLocks noChangeArrowheads="1"/>
          </p:cNvSpPr>
          <p:nvPr/>
        </p:nvSpPr>
        <p:spPr bwMode="auto">
          <a:xfrm>
            <a:off x="11113080" y="4484173"/>
            <a:ext cx="415796" cy="120251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3600" dirty="0" smtClean="0"/>
              <a:t>2</a:t>
            </a:r>
            <a:endParaRPr lang="zh-CN" altLang="zh-CN" sz="3600" dirty="0"/>
          </a:p>
          <a:p>
            <a:r>
              <a:rPr lang="en-US" altLang="zh-CN" sz="3600" dirty="0" smtClean="0"/>
              <a:t>3</a:t>
            </a:r>
            <a:endParaRPr lang="zh-CN" altLang="zh-CN" sz="3600" dirty="0"/>
          </a:p>
        </p:txBody>
      </p:sp>
      <p:sp>
        <p:nvSpPr>
          <p:cNvPr id="123" name="Line 20"/>
          <p:cNvSpPr>
            <a:spLocks noChangeShapeType="1"/>
          </p:cNvSpPr>
          <p:nvPr/>
        </p:nvSpPr>
        <p:spPr bwMode="auto">
          <a:xfrm>
            <a:off x="11068630" y="5090598"/>
            <a:ext cx="508000" cy="0"/>
          </a:xfrm>
          <a:prstGeom prst="line">
            <a:avLst/>
          </a:prstGeom>
          <a:noFill/>
          <a:ln w="38100" cmpd="sng">
            <a:solidFill>
              <a:srgbClr val="C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p>
            <a:endParaRPr lang="zh-CN" altLang="en-US"/>
          </a:p>
        </p:txBody>
      </p:sp>
      <p:sp>
        <p:nvSpPr>
          <p:cNvPr id="18" name="矩形 17"/>
          <p:cNvSpPr/>
          <p:nvPr/>
        </p:nvSpPr>
        <p:spPr>
          <a:xfrm>
            <a:off x="1160145" y="4325620"/>
            <a:ext cx="5664200" cy="1568450"/>
          </a:xfrm>
          <a:prstGeom prst="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p>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如果一下能看出分子和分母的最大公因数</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就直接用它们的最大公因数去除</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这样比较简便。</a:t>
            </a:r>
            <a:endParaRPr lang="zh-CN" altLang="en-US" sz="3200" dirty="0">
              <a:latin typeface="华文楷体" panose="02010600040101010101" pitchFamily="2" charset="-122"/>
              <a:ea typeface="华文楷体" panose="02010600040101010101" pitchFamily="2"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linds(horizontal)">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blinds(horizontal)">
                                      <p:cBhvr>
                                        <p:cTn id="40" dur="500"/>
                                        <p:tgtEl>
                                          <p:spTgt spid="81"/>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blinds(horizontal)">
                                      <p:cBhvr>
                                        <p:cTn id="45" dur="500"/>
                                        <p:tgtEl>
                                          <p:spTgt spid="82"/>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blinds(horizontal)">
                                      <p:cBhvr>
                                        <p:cTn id="50" dur="500"/>
                                        <p:tgtEl>
                                          <p:spTgt spid="84"/>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blinds(horizontal)">
                                      <p:cBhvr>
                                        <p:cTn id="55" dur="500"/>
                                        <p:tgtEl>
                                          <p:spTgt spid="83"/>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blinds(horizontal)">
                                      <p:cBhvr>
                                        <p:cTn id="60" dur="500"/>
                                        <p:tgtEl>
                                          <p:spTgt spid="85"/>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blinds(horizontal)">
                                      <p:cBhvr>
                                        <p:cTn id="65" dur="500"/>
                                        <p:tgtEl>
                                          <p:spTgt spid="86"/>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87"/>
                                        </p:tgtEl>
                                        <p:attrNameLst>
                                          <p:attrName>style.visibility</p:attrName>
                                        </p:attrNameLst>
                                      </p:cBhvr>
                                      <p:to>
                                        <p:strVal val="visible"/>
                                      </p:to>
                                    </p:set>
                                    <p:animEffect transition="in" filter="blinds(horizontal)">
                                      <p:cBhvr>
                                        <p:cTn id="68" dur="500"/>
                                        <p:tgtEl>
                                          <p:spTgt spid="87"/>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blinds(horizontal)">
                                      <p:cBhvr>
                                        <p:cTn id="73" dur="500"/>
                                        <p:tgtEl>
                                          <p:spTgt spid="36"/>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blinds(horizontal)">
                                      <p:cBhvr>
                                        <p:cTn id="78" dur="500"/>
                                        <p:tgtEl>
                                          <p:spTgt spid="37"/>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blinds(horizontal)">
                                      <p:cBhvr>
                                        <p:cTn id="83" dur="500"/>
                                        <p:tgtEl>
                                          <p:spTgt spid="41"/>
                                        </p:tgtEl>
                                      </p:cBhvr>
                                    </p:animEffec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blinds(horizontal)">
                                      <p:cBhvr>
                                        <p:cTn id="88" dur="500"/>
                                        <p:tgtEl>
                                          <p:spTgt spid="40"/>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blinds(horizontal)">
                                      <p:cBhvr>
                                        <p:cTn id="93" dur="500"/>
                                        <p:tgtEl>
                                          <p:spTgt spid="42"/>
                                        </p:tgtEl>
                                      </p:cBhvr>
                                    </p:animEffect>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blinds(horizontal)">
                                      <p:cBhvr>
                                        <p:cTn id="98" dur="500"/>
                                        <p:tgtEl>
                                          <p:spTgt spid="43"/>
                                        </p:tgtEl>
                                      </p:cBhvr>
                                    </p:animEffect>
                                  </p:childTnLst>
                                </p:cTn>
                              </p:par>
                            </p:childTnLst>
                          </p:cTn>
                        </p:par>
                      </p:childTnLst>
                    </p:cTn>
                  </p:par>
                  <p:par>
                    <p:cTn id="99" fill="hold">
                      <p:stCondLst>
                        <p:cond delay="indefinite"/>
                      </p:stCondLst>
                      <p:childTnLst>
                        <p:par>
                          <p:cTn id="100" fill="hold">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blinds(horizontal)">
                                      <p:cBhvr>
                                        <p:cTn id="103" dur="500"/>
                                        <p:tgtEl>
                                          <p:spTgt spid="44"/>
                                        </p:tgtEl>
                                      </p:cBhvr>
                                    </p:animEffect>
                                  </p:childTnLst>
                                </p:cTn>
                              </p:par>
                            </p:childTnLst>
                          </p:cTn>
                        </p:par>
                      </p:childTnLst>
                    </p:cTn>
                  </p:par>
                  <p:par>
                    <p:cTn id="104" fill="hold">
                      <p:stCondLst>
                        <p:cond delay="indefinite"/>
                      </p:stCondLst>
                      <p:childTnLst>
                        <p:par>
                          <p:cTn id="105" fill="hold">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blinds(horizontal)">
                                      <p:cBhvr>
                                        <p:cTn id="108" dur="500"/>
                                        <p:tgtEl>
                                          <p:spTgt spid="45"/>
                                        </p:tgtEl>
                                      </p:cBhvr>
                                    </p:animEffect>
                                  </p:childTnLst>
                                </p:cTn>
                              </p:par>
                            </p:childTnLst>
                          </p:cTn>
                        </p:par>
                      </p:childTnLst>
                    </p:cTn>
                  </p:par>
                  <p:par>
                    <p:cTn id="109" fill="hold">
                      <p:stCondLst>
                        <p:cond delay="indefinite"/>
                      </p:stCondLst>
                      <p:childTnLst>
                        <p:par>
                          <p:cTn id="110" fill="hold">
                            <p:stCondLst>
                              <p:cond delay="0"/>
                            </p:stCondLst>
                            <p:childTnLst>
                              <p:par>
                                <p:cTn id="111" presetID="3" presetClass="entr" presetSubtype="10" fill="hold" grpId="0" nodeType="click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blinds(horizontal)">
                                      <p:cBhvr>
                                        <p:cTn id="113" dur="500"/>
                                        <p:tgtEl>
                                          <p:spTgt spid="46"/>
                                        </p:tgtEl>
                                      </p:cBhvr>
                                    </p:animEffect>
                                  </p:childTnLst>
                                </p:cTn>
                              </p:par>
                            </p:childTnLst>
                          </p:cTn>
                        </p:par>
                      </p:childTnLst>
                    </p:cTn>
                  </p:par>
                  <p:par>
                    <p:cTn id="114" fill="hold">
                      <p:stCondLst>
                        <p:cond delay="indefinite"/>
                      </p:stCondLst>
                      <p:childTnLst>
                        <p:par>
                          <p:cTn id="115" fill="hold">
                            <p:stCondLst>
                              <p:cond delay="0"/>
                            </p:stCondLst>
                            <p:childTnLst>
                              <p:par>
                                <p:cTn id="116" presetID="3" presetClass="entr" presetSubtype="10" fill="hold" grpId="0" nodeType="clickEffect">
                                  <p:stCondLst>
                                    <p:cond delay="0"/>
                                  </p:stCondLst>
                                  <p:childTnLst>
                                    <p:set>
                                      <p:cBhvr>
                                        <p:cTn id="117" dur="1" fill="hold">
                                          <p:stCondLst>
                                            <p:cond delay="0"/>
                                          </p:stCondLst>
                                        </p:cTn>
                                        <p:tgtEl>
                                          <p:spTgt spid="47"/>
                                        </p:tgtEl>
                                        <p:attrNameLst>
                                          <p:attrName>style.visibility</p:attrName>
                                        </p:attrNameLst>
                                      </p:cBhvr>
                                      <p:to>
                                        <p:strVal val="visible"/>
                                      </p:to>
                                    </p:set>
                                    <p:animEffect transition="in" filter="blinds(horizontal)">
                                      <p:cBhvr>
                                        <p:cTn id="118" dur="500"/>
                                        <p:tgtEl>
                                          <p:spTgt spid="47"/>
                                        </p:tgtEl>
                                      </p:cBhvr>
                                    </p:animEffect>
                                  </p:childTnLst>
                                </p:cTn>
                              </p:par>
                              <p:par>
                                <p:cTn id="119" presetID="3" presetClass="entr" presetSubtype="10" fill="hold" grpId="0" nodeType="withEffect">
                                  <p:stCondLst>
                                    <p:cond delay="0"/>
                                  </p:stCondLst>
                                  <p:childTnLst>
                                    <p:set>
                                      <p:cBhvr>
                                        <p:cTn id="120" dur="1" fill="hold">
                                          <p:stCondLst>
                                            <p:cond delay="0"/>
                                          </p:stCondLst>
                                        </p:cTn>
                                        <p:tgtEl>
                                          <p:spTgt spid="49"/>
                                        </p:tgtEl>
                                        <p:attrNameLst>
                                          <p:attrName>style.visibility</p:attrName>
                                        </p:attrNameLst>
                                      </p:cBhvr>
                                      <p:to>
                                        <p:strVal val="visible"/>
                                      </p:to>
                                    </p:set>
                                    <p:animEffect transition="in" filter="blinds(horizontal)">
                                      <p:cBhvr>
                                        <p:cTn id="121" dur="500"/>
                                        <p:tgtEl>
                                          <p:spTgt spid="49"/>
                                        </p:tgtEl>
                                      </p:cBhvr>
                                    </p:animEffect>
                                  </p:childTnLst>
                                </p:cTn>
                              </p:par>
                            </p:childTnLst>
                          </p:cTn>
                        </p:par>
                      </p:childTnLst>
                    </p:cTn>
                  </p:par>
                  <p:par>
                    <p:cTn id="122" fill="hold">
                      <p:stCondLst>
                        <p:cond delay="indefinite"/>
                      </p:stCondLst>
                      <p:childTnLst>
                        <p:par>
                          <p:cTn id="123" fill="hold">
                            <p:stCondLst>
                              <p:cond delay="0"/>
                            </p:stCondLst>
                            <p:childTnLst>
                              <p:par>
                                <p:cTn id="124" presetID="3" presetClass="entr" presetSubtype="10" fill="hold" grpId="0" nodeType="clickEffect">
                                  <p:stCondLst>
                                    <p:cond delay="0"/>
                                  </p:stCondLst>
                                  <p:childTnLst>
                                    <p:set>
                                      <p:cBhvr>
                                        <p:cTn id="125" dur="1" fill="hold">
                                          <p:stCondLst>
                                            <p:cond delay="0"/>
                                          </p:stCondLst>
                                        </p:cTn>
                                        <p:tgtEl>
                                          <p:spTgt spid="88"/>
                                        </p:tgtEl>
                                        <p:attrNameLst>
                                          <p:attrName>style.visibility</p:attrName>
                                        </p:attrNameLst>
                                      </p:cBhvr>
                                      <p:to>
                                        <p:strVal val="visible"/>
                                      </p:to>
                                    </p:set>
                                    <p:animEffect transition="in" filter="blinds(horizontal)">
                                      <p:cBhvr>
                                        <p:cTn id="126" dur="500"/>
                                        <p:tgtEl>
                                          <p:spTgt spid="88"/>
                                        </p:tgtEl>
                                      </p:cBhvr>
                                    </p:animEffect>
                                  </p:childTnLst>
                                </p:cTn>
                              </p:par>
                              <p:par>
                                <p:cTn id="127" presetID="3" presetClass="entr" presetSubtype="10" fill="hold" grpId="0" nodeType="withEffect">
                                  <p:stCondLst>
                                    <p:cond delay="0"/>
                                  </p:stCondLst>
                                  <p:childTnLst>
                                    <p:set>
                                      <p:cBhvr>
                                        <p:cTn id="128" dur="1" fill="hold">
                                          <p:stCondLst>
                                            <p:cond delay="0"/>
                                          </p:stCondLst>
                                        </p:cTn>
                                        <p:tgtEl>
                                          <p:spTgt spid="89"/>
                                        </p:tgtEl>
                                        <p:attrNameLst>
                                          <p:attrName>style.visibility</p:attrName>
                                        </p:attrNameLst>
                                      </p:cBhvr>
                                      <p:to>
                                        <p:strVal val="visible"/>
                                      </p:to>
                                    </p:set>
                                    <p:animEffect transition="in" filter="blinds(horizontal)">
                                      <p:cBhvr>
                                        <p:cTn id="129" dur="500"/>
                                        <p:tgtEl>
                                          <p:spTgt spid="89"/>
                                        </p:tgtEl>
                                      </p:cBhvr>
                                    </p:animEffect>
                                  </p:childTnLst>
                                </p:cTn>
                              </p:par>
                            </p:childTnLst>
                          </p:cTn>
                        </p:par>
                      </p:childTnLst>
                    </p:cTn>
                  </p:par>
                  <p:par>
                    <p:cTn id="130" fill="hold">
                      <p:stCondLst>
                        <p:cond delay="indefinite"/>
                      </p:stCondLst>
                      <p:childTnLst>
                        <p:par>
                          <p:cTn id="131" fill="hold">
                            <p:stCondLst>
                              <p:cond delay="0"/>
                            </p:stCondLst>
                            <p:childTnLst>
                              <p:par>
                                <p:cTn id="132" presetID="3" presetClass="entr" presetSubtype="10" fill="hold" grpId="0" nodeType="clickEffect">
                                  <p:stCondLst>
                                    <p:cond delay="0"/>
                                  </p:stCondLst>
                                  <p:childTnLst>
                                    <p:set>
                                      <p:cBhvr>
                                        <p:cTn id="133" dur="1" fill="hold">
                                          <p:stCondLst>
                                            <p:cond delay="0"/>
                                          </p:stCondLst>
                                        </p:cTn>
                                        <p:tgtEl>
                                          <p:spTgt spid="90"/>
                                        </p:tgtEl>
                                        <p:attrNameLst>
                                          <p:attrName>style.visibility</p:attrName>
                                        </p:attrNameLst>
                                      </p:cBhvr>
                                      <p:to>
                                        <p:strVal val="visible"/>
                                      </p:to>
                                    </p:set>
                                    <p:animEffect transition="in" filter="blinds(horizontal)">
                                      <p:cBhvr>
                                        <p:cTn id="134" dur="500"/>
                                        <p:tgtEl>
                                          <p:spTgt spid="90"/>
                                        </p:tgtEl>
                                      </p:cBhvr>
                                    </p:animEffect>
                                  </p:childTnLst>
                                </p:cTn>
                              </p:par>
                            </p:childTnLst>
                          </p:cTn>
                        </p:par>
                      </p:childTnLst>
                    </p:cTn>
                  </p:par>
                  <p:par>
                    <p:cTn id="135" fill="hold">
                      <p:stCondLst>
                        <p:cond delay="indefinite"/>
                      </p:stCondLst>
                      <p:childTnLst>
                        <p:par>
                          <p:cTn id="136" fill="hold">
                            <p:stCondLst>
                              <p:cond delay="0"/>
                            </p:stCondLst>
                            <p:childTnLst>
                              <p:par>
                                <p:cTn id="137" presetID="3" presetClass="entr" presetSubtype="10" fill="hold" grpId="0" nodeType="clickEffect">
                                  <p:stCondLst>
                                    <p:cond delay="0"/>
                                  </p:stCondLst>
                                  <p:childTnLst>
                                    <p:set>
                                      <p:cBhvr>
                                        <p:cTn id="138" dur="1" fill="hold">
                                          <p:stCondLst>
                                            <p:cond delay="0"/>
                                          </p:stCondLst>
                                        </p:cTn>
                                        <p:tgtEl>
                                          <p:spTgt spid="91"/>
                                        </p:tgtEl>
                                        <p:attrNameLst>
                                          <p:attrName>style.visibility</p:attrName>
                                        </p:attrNameLst>
                                      </p:cBhvr>
                                      <p:to>
                                        <p:strVal val="visible"/>
                                      </p:to>
                                    </p:set>
                                    <p:animEffect transition="in" filter="blinds(horizontal)">
                                      <p:cBhvr>
                                        <p:cTn id="139" dur="500"/>
                                        <p:tgtEl>
                                          <p:spTgt spid="91"/>
                                        </p:tgtEl>
                                      </p:cBhvr>
                                    </p:animEffect>
                                  </p:childTnLst>
                                </p:cTn>
                              </p:par>
                            </p:childTnLst>
                          </p:cTn>
                        </p:par>
                      </p:childTnLst>
                    </p:cTn>
                  </p:par>
                  <p:par>
                    <p:cTn id="140" fill="hold">
                      <p:stCondLst>
                        <p:cond delay="indefinite"/>
                      </p:stCondLst>
                      <p:childTnLst>
                        <p:par>
                          <p:cTn id="141" fill="hold">
                            <p:stCondLst>
                              <p:cond delay="0"/>
                            </p:stCondLst>
                            <p:childTnLst>
                              <p:par>
                                <p:cTn id="142" presetID="3" presetClass="entr" presetSubtype="10" fill="hold" grpId="0" nodeType="clickEffect">
                                  <p:stCondLst>
                                    <p:cond delay="0"/>
                                  </p:stCondLst>
                                  <p:childTnLst>
                                    <p:set>
                                      <p:cBhvr>
                                        <p:cTn id="143" dur="1" fill="hold">
                                          <p:stCondLst>
                                            <p:cond delay="0"/>
                                          </p:stCondLst>
                                        </p:cTn>
                                        <p:tgtEl>
                                          <p:spTgt spid="93"/>
                                        </p:tgtEl>
                                        <p:attrNameLst>
                                          <p:attrName>style.visibility</p:attrName>
                                        </p:attrNameLst>
                                      </p:cBhvr>
                                      <p:to>
                                        <p:strVal val="visible"/>
                                      </p:to>
                                    </p:set>
                                    <p:animEffect transition="in" filter="blinds(horizontal)">
                                      <p:cBhvr>
                                        <p:cTn id="144" dur="500"/>
                                        <p:tgtEl>
                                          <p:spTgt spid="93"/>
                                        </p:tgtEl>
                                      </p:cBhvr>
                                    </p:animEffect>
                                  </p:childTnLst>
                                </p:cTn>
                              </p:par>
                            </p:childTnLst>
                          </p:cTn>
                        </p:par>
                      </p:childTnLst>
                    </p:cTn>
                  </p:par>
                  <p:par>
                    <p:cTn id="145" fill="hold">
                      <p:stCondLst>
                        <p:cond delay="indefinite"/>
                      </p:stCondLst>
                      <p:childTnLst>
                        <p:par>
                          <p:cTn id="146" fill="hold">
                            <p:stCondLst>
                              <p:cond delay="0"/>
                            </p:stCondLst>
                            <p:childTnLst>
                              <p:par>
                                <p:cTn id="147" presetID="3" presetClass="entr" presetSubtype="10" fill="hold" grpId="0" nodeType="clickEffect">
                                  <p:stCondLst>
                                    <p:cond delay="0"/>
                                  </p:stCondLst>
                                  <p:childTnLst>
                                    <p:set>
                                      <p:cBhvr>
                                        <p:cTn id="148" dur="1" fill="hold">
                                          <p:stCondLst>
                                            <p:cond delay="0"/>
                                          </p:stCondLst>
                                        </p:cTn>
                                        <p:tgtEl>
                                          <p:spTgt spid="92"/>
                                        </p:tgtEl>
                                        <p:attrNameLst>
                                          <p:attrName>style.visibility</p:attrName>
                                        </p:attrNameLst>
                                      </p:cBhvr>
                                      <p:to>
                                        <p:strVal val="visible"/>
                                      </p:to>
                                    </p:set>
                                    <p:animEffect transition="in" filter="blinds(horizontal)">
                                      <p:cBhvr>
                                        <p:cTn id="149" dur="500"/>
                                        <p:tgtEl>
                                          <p:spTgt spid="92"/>
                                        </p:tgtEl>
                                      </p:cBhvr>
                                    </p:animEffect>
                                  </p:childTnLst>
                                </p:cTn>
                              </p:par>
                            </p:childTnLst>
                          </p:cTn>
                        </p:par>
                      </p:childTnLst>
                    </p:cTn>
                  </p:par>
                  <p:par>
                    <p:cTn id="150" fill="hold">
                      <p:stCondLst>
                        <p:cond delay="indefinite"/>
                      </p:stCondLst>
                      <p:childTnLst>
                        <p:par>
                          <p:cTn id="151" fill="hold">
                            <p:stCondLst>
                              <p:cond delay="0"/>
                            </p:stCondLst>
                            <p:childTnLst>
                              <p:par>
                                <p:cTn id="152" presetID="3" presetClass="entr" presetSubtype="10" fill="hold" grpId="0" nodeType="clickEffect">
                                  <p:stCondLst>
                                    <p:cond delay="0"/>
                                  </p:stCondLst>
                                  <p:childTnLst>
                                    <p:set>
                                      <p:cBhvr>
                                        <p:cTn id="153" dur="1" fill="hold">
                                          <p:stCondLst>
                                            <p:cond delay="0"/>
                                          </p:stCondLst>
                                        </p:cTn>
                                        <p:tgtEl>
                                          <p:spTgt spid="98"/>
                                        </p:tgtEl>
                                        <p:attrNameLst>
                                          <p:attrName>style.visibility</p:attrName>
                                        </p:attrNameLst>
                                      </p:cBhvr>
                                      <p:to>
                                        <p:strVal val="visible"/>
                                      </p:to>
                                    </p:set>
                                    <p:animEffect transition="in" filter="blinds(horizontal)">
                                      <p:cBhvr>
                                        <p:cTn id="154" dur="500"/>
                                        <p:tgtEl>
                                          <p:spTgt spid="98"/>
                                        </p:tgtEl>
                                      </p:cBhvr>
                                    </p:animEffect>
                                  </p:childTnLst>
                                </p:cTn>
                              </p:par>
                            </p:childTnLst>
                          </p:cTn>
                        </p:par>
                      </p:childTnLst>
                    </p:cTn>
                  </p:par>
                  <p:par>
                    <p:cTn id="155" fill="hold">
                      <p:stCondLst>
                        <p:cond delay="indefinite"/>
                      </p:stCondLst>
                      <p:childTnLst>
                        <p:par>
                          <p:cTn id="156" fill="hold">
                            <p:stCondLst>
                              <p:cond delay="0"/>
                            </p:stCondLst>
                            <p:childTnLst>
                              <p:par>
                                <p:cTn id="157" presetID="3" presetClass="entr" presetSubtype="10" fill="hold" grpId="0" nodeType="clickEffect">
                                  <p:stCondLst>
                                    <p:cond delay="0"/>
                                  </p:stCondLst>
                                  <p:childTnLst>
                                    <p:set>
                                      <p:cBhvr>
                                        <p:cTn id="158" dur="1" fill="hold">
                                          <p:stCondLst>
                                            <p:cond delay="0"/>
                                          </p:stCondLst>
                                        </p:cTn>
                                        <p:tgtEl>
                                          <p:spTgt spid="99"/>
                                        </p:tgtEl>
                                        <p:attrNameLst>
                                          <p:attrName>style.visibility</p:attrName>
                                        </p:attrNameLst>
                                      </p:cBhvr>
                                      <p:to>
                                        <p:strVal val="visible"/>
                                      </p:to>
                                    </p:set>
                                    <p:animEffect transition="in" filter="blinds(horizontal)">
                                      <p:cBhvr>
                                        <p:cTn id="159" dur="500"/>
                                        <p:tgtEl>
                                          <p:spTgt spid="99"/>
                                        </p:tgtEl>
                                      </p:cBhvr>
                                    </p:animEffect>
                                  </p:childTnLst>
                                </p:cTn>
                              </p:par>
                              <p:par>
                                <p:cTn id="160" presetID="3" presetClass="entr" presetSubtype="10" fill="hold" grpId="0" nodeType="withEffect">
                                  <p:stCondLst>
                                    <p:cond delay="0"/>
                                  </p:stCondLst>
                                  <p:childTnLst>
                                    <p:set>
                                      <p:cBhvr>
                                        <p:cTn id="161" dur="1" fill="hold">
                                          <p:stCondLst>
                                            <p:cond delay="0"/>
                                          </p:stCondLst>
                                        </p:cTn>
                                        <p:tgtEl>
                                          <p:spTgt spid="100"/>
                                        </p:tgtEl>
                                        <p:attrNameLst>
                                          <p:attrName>style.visibility</p:attrName>
                                        </p:attrNameLst>
                                      </p:cBhvr>
                                      <p:to>
                                        <p:strVal val="visible"/>
                                      </p:to>
                                    </p:set>
                                    <p:animEffect transition="in" filter="blinds(horizontal)">
                                      <p:cBhvr>
                                        <p:cTn id="162" dur="500"/>
                                        <p:tgtEl>
                                          <p:spTgt spid="100"/>
                                        </p:tgtEl>
                                      </p:cBhvr>
                                    </p:animEffect>
                                  </p:childTnLst>
                                </p:cTn>
                              </p:par>
                            </p:childTnLst>
                          </p:cTn>
                        </p:par>
                      </p:childTnLst>
                    </p:cTn>
                  </p:par>
                  <p:par>
                    <p:cTn id="163" fill="hold">
                      <p:stCondLst>
                        <p:cond delay="indefinite"/>
                      </p:stCondLst>
                      <p:childTnLst>
                        <p:par>
                          <p:cTn id="164" fill="hold">
                            <p:stCondLst>
                              <p:cond delay="0"/>
                            </p:stCondLst>
                            <p:childTnLst>
                              <p:par>
                                <p:cTn id="165" presetID="3" presetClass="entr" presetSubtype="10" fill="hold" grpId="0" nodeType="clickEffect">
                                  <p:stCondLst>
                                    <p:cond delay="0"/>
                                  </p:stCondLst>
                                  <p:childTnLst>
                                    <p:set>
                                      <p:cBhvr>
                                        <p:cTn id="166" dur="1" fill="hold">
                                          <p:stCondLst>
                                            <p:cond delay="0"/>
                                          </p:stCondLst>
                                        </p:cTn>
                                        <p:tgtEl>
                                          <p:spTgt spid="104"/>
                                        </p:tgtEl>
                                        <p:attrNameLst>
                                          <p:attrName>style.visibility</p:attrName>
                                        </p:attrNameLst>
                                      </p:cBhvr>
                                      <p:to>
                                        <p:strVal val="visible"/>
                                      </p:to>
                                    </p:set>
                                    <p:animEffect transition="in" filter="blinds(horizontal)">
                                      <p:cBhvr>
                                        <p:cTn id="167" dur="500"/>
                                        <p:tgtEl>
                                          <p:spTgt spid="104"/>
                                        </p:tgtEl>
                                      </p:cBhvr>
                                    </p:animEffect>
                                  </p:childTnLst>
                                </p:cTn>
                              </p:par>
                            </p:childTnLst>
                          </p:cTn>
                        </p:par>
                      </p:childTnLst>
                    </p:cTn>
                  </p:par>
                  <p:par>
                    <p:cTn id="168" fill="hold">
                      <p:stCondLst>
                        <p:cond delay="indefinite"/>
                      </p:stCondLst>
                      <p:childTnLst>
                        <p:par>
                          <p:cTn id="169" fill="hold">
                            <p:stCondLst>
                              <p:cond delay="0"/>
                            </p:stCondLst>
                            <p:childTnLst>
                              <p:par>
                                <p:cTn id="170" presetID="3" presetClass="entr" presetSubtype="10" fill="hold" grpId="0" nodeType="clickEffect">
                                  <p:stCondLst>
                                    <p:cond delay="0"/>
                                  </p:stCondLst>
                                  <p:childTnLst>
                                    <p:set>
                                      <p:cBhvr>
                                        <p:cTn id="171" dur="1" fill="hold">
                                          <p:stCondLst>
                                            <p:cond delay="0"/>
                                          </p:stCondLst>
                                        </p:cTn>
                                        <p:tgtEl>
                                          <p:spTgt spid="105"/>
                                        </p:tgtEl>
                                        <p:attrNameLst>
                                          <p:attrName>style.visibility</p:attrName>
                                        </p:attrNameLst>
                                      </p:cBhvr>
                                      <p:to>
                                        <p:strVal val="visible"/>
                                      </p:to>
                                    </p:set>
                                    <p:animEffect transition="in" filter="blinds(horizontal)">
                                      <p:cBhvr>
                                        <p:cTn id="172" dur="500"/>
                                        <p:tgtEl>
                                          <p:spTgt spid="105"/>
                                        </p:tgtEl>
                                      </p:cBhvr>
                                    </p:animEffect>
                                  </p:childTnLst>
                                </p:cTn>
                              </p:par>
                            </p:childTnLst>
                          </p:cTn>
                        </p:par>
                      </p:childTnLst>
                    </p:cTn>
                  </p:par>
                  <p:par>
                    <p:cTn id="173" fill="hold">
                      <p:stCondLst>
                        <p:cond delay="indefinite"/>
                      </p:stCondLst>
                      <p:childTnLst>
                        <p:par>
                          <p:cTn id="174" fill="hold">
                            <p:stCondLst>
                              <p:cond delay="0"/>
                            </p:stCondLst>
                            <p:childTnLst>
                              <p:par>
                                <p:cTn id="175" presetID="3" presetClass="entr" presetSubtype="10" fill="hold" grpId="0" nodeType="clickEffect">
                                  <p:stCondLst>
                                    <p:cond delay="0"/>
                                  </p:stCondLst>
                                  <p:childTnLst>
                                    <p:set>
                                      <p:cBhvr>
                                        <p:cTn id="176" dur="1" fill="hold">
                                          <p:stCondLst>
                                            <p:cond delay="0"/>
                                          </p:stCondLst>
                                        </p:cTn>
                                        <p:tgtEl>
                                          <p:spTgt spid="107"/>
                                        </p:tgtEl>
                                        <p:attrNameLst>
                                          <p:attrName>style.visibility</p:attrName>
                                        </p:attrNameLst>
                                      </p:cBhvr>
                                      <p:to>
                                        <p:strVal val="visible"/>
                                      </p:to>
                                    </p:set>
                                    <p:animEffect transition="in" filter="blinds(horizontal)">
                                      <p:cBhvr>
                                        <p:cTn id="177" dur="500"/>
                                        <p:tgtEl>
                                          <p:spTgt spid="107"/>
                                        </p:tgtEl>
                                      </p:cBhvr>
                                    </p:animEffect>
                                  </p:childTnLst>
                                </p:cTn>
                              </p:par>
                            </p:childTnLst>
                          </p:cTn>
                        </p:par>
                      </p:childTnLst>
                    </p:cTn>
                  </p:par>
                  <p:par>
                    <p:cTn id="178" fill="hold">
                      <p:stCondLst>
                        <p:cond delay="indefinite"/>
                      </p:stCondLst>
                      <p:childTnLst>
                        <p:par>
                          <p:cTn id="179" fill="hold">
                            <p:stCondLst>
                              <p:cond delay="0"/>
                            </p:stCondLst>
                            <p:childTnLst>
                              <p:par>
                                <p:cTn id="180" presetID="3" presetClass="entr" presetSubtype="10" fill="hold" grpId="0" nodeType="clickEffect">
                                  <p:stCondLst>
                                    <p:cond delay="0"/>
                                  </p:stCondLst>
                                  <p:childTnLst>
                                    <p:set>
                                      <p:cBhvr>
                                        <p:cTn id="181" dur="1" fill="hold">
                                          <p:stCondLst>
                                            <p:cond delay="0"/>
                                          </p:stCondLst>
                                        </p:cTn>
                                        <p:tgtEl>
                                          <p:spTgt spid="106"/>
                                        </p:tgtEl>
                                        <p:attrNameLst>
                                          <p:attrName>style.visibility</p:attrName>
                                        </p:attrNameLst>
                                      </p:cBhvr>
                                      <p:to>
                                        <p:strVal val="visible"/>
                                      </p:to>
                                    </p:set>
                                    <p:animEffect transition="in" filter="blinds(horizontal)">
                                      <p:cBhvr>
                                        <p:cTn id="182" dur="500"/>
                                        <p:tgtEl>
                                          <p:spTgt spid="106"/>
                                        </p:tgtEl>
                                      </p:cBhvr>
                                    </p:animEffect>
                                  </p:childTnLst>
                                </p:cTn>
                              </p:par>
                            </p:childTnLst>
                          </p:cTn>
                        </p:par>
                      </p:childTnLst>
                    </p:cTn>
                  </p:par>
                  <p:par>
                    <p:cTn id="183" fill="hold">
                      <p:stCondLst>
                        <p:cond delay="indefinite"/>
                      </p:stCondLst>
                      <p:childTnLst>
                        <p:par>
                          <p:cTn id="184" fill="hold">
                            <p:stCondLst>
                              <p:cond delay="0"/>
                            </p:stCondLst>
                            <p:childTnLst>
                              <p:par>
                                <p:cTn id="185" presetID="3" presetClass="entr" presetSubtype="10" fill="hold" grpId="0" nodeType="clickEffect">
                                  <p:stCondLst>
                                    <p:cond delay="0"/>
                                  </p:stCondLst>
                                  <p:childTnLst>
                                    <p:set>
                                      <p:cBhvr>
                                        <p:cTn id="186" dur="1" fill="hold">
                                          <p:stCondLst>
                                            <p:cond delay="0"/>
                                          </p:stCondLst>
                                        </p:cTn>
                                        <p:tgtEl>
                                          <p:spTgt spid="108"/>
                                        </p:tgtEl>
                                        <p:attrNameLst>
                                          <p:attrName>style.visibility</p:attrName>
                                        </p:attrNameLst>
                                      </p:cBhvr>
                                      <p:to>
                                        <p:strVal val="visible"/>
                                      </p:to>
                                    </p:set>
                                    <p:animEffect transition="in" filter="blinds(horizontal)">
                                      <p:cBhvr>
                                        <p:cTn id="187" dur="500"/>
                                        <p:tgtEl>
                                          <p:spTgt spid="108"/>
                                        </p:tgtEl>
                                      </p:cBhvr>
                                    </p:animEffect>
                                  </p:childTnLst>
                                </p:cTn>
                              </p:par>
                            </p:childTnLst>
                          </p:cTn>
                        </p:par>
                      </p:childTnLst>
                    </p:cTn>
                  </p:par>
                  <p:par>
                    <p:cTn id="188" fill="hold">
                      <p:stCondLst>
                        <p:cond delay="indefinite"/>
                      </p:stCondLst>
                      <p:childTnLst>
                        <p:par>
                          <p:cTn id="189" fill="hold">
                            <p:stCondLst>
                              <p:cond delay="0"/>
                            </p:stCondLst>
                            <p:childTnLst>
                              <p:par>
                                <p:cTn id="190" presetID="3" presetClass="entr" presetSubtype="10" fill="hold" grpId="0" nodeType="clickEffect">
                                  <p:stCondLst>
                                    <p:cond delay="0"/>
                                  </p:stCondLst>
                                  <p:childTnLst>
                                    <p:set>
                                      <p:cBhvr>
                                        <p:cTn id="191" dur="1" fill="hold">
                                          <p:stCondLst>
                                            <p:cond delay="0"/>
                                          </p:stCondLst>
                                        </p:cTn>
                                        <p:tgtEl>
                                          <p:spTgt spid="109"/>
                                        </p:tgtEl>
                                        <p:attrNameLst>
                                          <p:attrName>style.visibility</p:attrName>
                                        </p:attrNameLst>
                                      </p:cBhvr>
                                      <p:to>
                                        <p:strVal val="visible"/>
                                      </p:to>
                                    </p:set>
                                    <p:animEffect transition="in" filter="blinds(horizontal)">
                                      <p:cBhvr>
                                        <p:cTn id="192" dur="500"/>
                                        <p:tgtEl>
                                          <p:spTgt spid="109"/>
                                        </p:tgtEl>
                                      </p:cBhvr>
                                    </p:animEffect>
                                  </p:childTnLst>
                                </p:cTn>
                              </p:par>
                            </p:childTnLst>
                          </p:cTn>
                        </p:par>
                      </p:childTnLst>
                    </p:cTn>
                  </p:par>
                  <p:par>
                    <p:cTn id="193" fill="hold">
                      <p:stCondLst>
                        <p:cond delay="indefinite"/>
                      </p:stCondLst>
                      <p:childTnLst>
                        <p:par>
                          <p:cTn id="194" fill="hold">
                            <p:stCondLst>
                              <p:cond delay="0"/>
                            </p:stCondLst>
                            <p:childTnLst>
                              <p:par>
                                <p:cTn id="195" presetID="3" presetClass="entr" presetSubtype="10" fill="hold" grpId="0" nodeType="click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blinds(horizontal)">
                                      <p:cBhvr>
                                        <p:cTn id="197" dur="500"/>
                                        <p:tgtEl>
                                          <p:spTgt spid="110"/>
                                        </p:tgtEl>
                                      </p:cBhvr>
                                    </p:animEffect>
                                  </p:childTnLst>
                                </p:cTn>
                              </p:par>
                            </p:childTnLst>
                          </p:cTn>
                        </p:par>
                      </p:childTnLst>
                    </p:cTn>
                  </p:par>
                  <p:par>
                    <p:cTn id="198" fill="hold">
                      <p:stCondLst>
                        <p:cond delay="indefinite"/>
                      </p:stCondLst>
                      <p:childTnLst>
                        <p:par>
                          <p:cTn id="199" fill="hold">
                            <p:stCondLst>
                              <p:cond delay="0"/>
                            </p:stCondLst>
                            <p:childTnLst>
                              <p:par>
                                <p:cTn id="200" presetID="3" presetClass="entr" presetSubtype="10" fill="hold" grpId="0" nodeType="clickEffect">
                                  <p:stCondLst>
                                    <p:cond delay="0"/>
                                  </p:stCondLst>
                                  <p:childTnLst>
                                    <p:set>
                                      <p:cBhvr>
                                        <p:cTn id="201" dur="1" fill="hold">
                                          <p:stCondLst>
                                            <p:cond delay="0"/>
                                          </p:stCondLst>
                                        </p:cTn>
                                        <p:tgtEl>
                                          <p:spTgt spid="111"/>
                                        </p:tgtEl>
                                        <p:attrNameLst>
                                          <p:attrName>style.visibility</p:attrName>
                                        </p:attrNameLst>
                                      </p:cBhvr>
                                      <p:to>
                                        <p:strVal val="visible"/>
                                      </p:to>
                                    </p:set>
                                    <p:animEffect transition="in" filter="blinds(horizontal)">
                                      <p:cBhvr>
                                        <p:cTn id="202" dur="500"/>
                                        <p:tgtEl>
                                          <p:spTgt spid="111"/>
                                        </p:tgtEl>
                                      </p:cBhvr>
                                    </p:animEffect>
                                  </p:childTnLst>
                                </p:cTn>
                              </p:par>
                            </p:childTnLst>
                          </p:cTn>
                        </p:par>
                      </p:childTnLst>
                    </p:cTn>
                  </p:par>
                  <p:par>
                    <p:cTn id="203" fill="hold">
                      <p:stCondLst>
                        <p:cond delay="indefinite"/>
                      </p:stCondLst>
                      <p:childTnLst>
                        <p:par>
                          <p:cTn id="204" fill="hold">
                            <p:stCondLst>
                              <p:cond delay="0"/>
                            </p:stCondLst>
                            <p:childTnLst>
                              <p:par>
                                <p:cTn id="205" presetID="3" presetClass="entr" presetSubtype="10" fill="hold" grpId="0" nodeType="clickEffect">
                                  <p:stCondLst>
                                    <p:cond delay="0"/>
                                  </p:stCondLst>
                                  <p:childTnLst>
                                    <p:set>
                                      <p:cBhvr>
                                        <p:cTn id="206" dur="1" fill="hold">
                                          <p:stCondLst>
                                            <p:cond delay="0"/>
                                          </p:stCondLst>
                                        </p:cTn>
                                        <p:tgtEl>
                                          <p:spTgt spid="112"/>
                                        </p:tgtEl>
                                        <p:attrNameLst>
                                          <p:attrName>style.visibility</p:attrName>
                                        </p:attrNameLst>
                                      </p:cBhvr>
                                      <p:to>
                                        <p:strVal val="visible"/>
                                      </p:to>
                                    </p:set>
                                    <p:animEffect transition="in" filter="blinds(horizontal)">
                                      <p:cBhvr>
                                        <p:cTn id="207" dur="500"/>
                                        <p:tgtEl>
                                          <p:spTgt spid="112"/>
                                        </p:tgtEl>
                                      </p:cBhvr>
                                    </p:animEffect>
                                  </p:childTnLst>
                                </p:cTn>
                              </p:par>
                            </p:childTnLst>
                          </p:cTn>
                        </p:par>
                      </p:childTnLst>
                    </p:cTn>
                  </p:par>
                  <p:par>
                    <p:cTn id="208" fill="hold">
                      <p:stCondLst>
                        <p:cond delay="indefinite"/>
                      </p:stCondLst>
                      <p:childTnLst>
                        <p:par>
                          <p:cTn id="209" fill="hold">
                            <p:stCondLst>
                              <p:cond delay="0"/>
                            </p:stCondLst>
                            <p:childTnLst>
                              <p:par>
                                <p:cTn id="210" presetID="3" presetClass="entr" presetSubtype="10" fill="hold" grpId="0" nodeType="clickEffect">
                                  <p:stCondLst>
                                    <p:cond delay="0"/>
                                  </p:stCondLst>
                                  <p:childTnLst>
                                    <p:set>
                                      <p:cBhvr>
                                        <p:cTn id="211" dur="1" fill="hold">
                                          <p:stCondLst>
                                            <p:cond delay="0"/>
                                          </p:stCondLst>
                                        </p:cTn>
                                        <p:tgtEl>
                                          <p:spTgt spid="113"/>
                                        </p:tgtEl>
                                        <p:attrNameLst>
                                          <p:attrName>style.visibility</p:attrName>
                                        </p:attrNameLst>
                                      </p:cBhvr>
                                      <p:to>
                                        <p:strVal val="visible"/>
                                      </p:to>
                                    </p:set>
                                    <p:animEffect transition="in" filter="blinds(horizontal)">
                                      <p:cBhvr>
                                        <p:cTn id="212" dur="500"/>
                                        <p:tgtEl>
                                          <p:spTgt spid="113"/>
                                        </p:tgtEl>
                                      </p:cBhvr>
                                    </p:animEffect>
                                  </p:childTnLst>
                                </p:cTn>
                              </p:par>
                              <p:par>
                                <p:cTn id="213" presetID="3" presetClass="entr" presetSubtype="10" fill="hold" grpId="0" nodeType="withEffect">
                                  <p:stCondLst>
                                    <p:cond delay="0"/>
                                  </p:stCondLst>
                                  <p:childTnLst>
                                    <p:set>
                                      <p:cBhvr>
                                        <p:cTn id="214" dur="1" fill="hold">
                                          <p:stCondLst>
                                            <p:cond delay="0"/>
                                          </p:stCondLst>
                                        </p:cTn>
                                        <p:tgtEl>
                                          <p:spTgt spid="114"/>
                                        </p:tgtEl>
                                        <p:attrNameLst>
                                          <p:attrName>style.visibility</p:attrName>
                                        </p:attrNameLst>
                                      </p:cBhvr>
                                      <p:to>
                                        <p:strVal val="visible"/>
                                      </p:to>
                                    </p:set>
                                    <p:animEffect transition="in" filter="blinds(horizontal)">
                                      <p:cBhvr>
                                        <p:cTn id="215" dur="500"/>
                                        <p:tgtEl>
                                          <p:spTgt spid="114"/>
                                        </p:tgtEl>
                                      </p:cBhvr>
                                    </p:animEffect>
                                  </p:childTnLst>
                                </p:cTn>
                              </p:par>
                            </p:childTnLst>
                          </p:cTn>
                        </p:par>
                      </p:childTnLst>
                    </p:cTn>
                  </p:par>
                  <p:par>
                    <p:cTn id="216" fill="hold">
                      <p:stCondLst>
                        <p:cond delay="indefinite"/>
                      </p:stCondLst>
                      <p:childTnLst>
                        <p:par>
                          <p:cTn id="217" fill="hold">
                            <p:stCondLst>
                              <p:cond delay="0"/>
                            </p:stCondLst>
                            <p:childTnLst>
                              <p:par>
                                <p:cTn id="218" presetID="3" presetClass="entr" presetSubtype="10" fill="hold" grpId="0" nodeType="clickEffect">
                                  <p:stCondLst>
                                    <p:cond delay="0"/>
                                  </p:stCondLst>
                                  <p:childTnLst>
                                    <p:set>
                                      <p:cBhvr>
                                        <p:cTn id="219" dur="1" fill="hold">
                                          <p:stCondLst>
                                            <p:cond delay="0"/>
                                          </p:stCondLst>
                                        </p:cTn>
                                        <p:tgtEl>
                                          <p:spTgt spid="115"/>
                                        </p:tgtEl>
                                        <p:attrNameLst>
                                          <p:attrName>style.visibility</p:attrName>
                                        </p:attrNameLst>
                                      </p:cBhvr>
                                      <p:to>
                                        <p:strVal val="visible"/>
                                      </p:to>
                                    </p:set>
                                    <p:animEffect transition="in" filter="blinds(horizontal)">
                                      <p:cBhvr>
                                        <p:cTn id="220" dur="500"/>
                                        <p:tgtEl>
                                          <p:spTgt spid="115"/>
                                        </p:tgtEl>
                                      </p:cBhvr>
                                    </p:animEffect>
                                  </p:childTnLst>
                                </p:cTn>
                              </p:par>
                              <p:par>
                                <p:cTn id="221" presetID="3" presetClass="entr" presetSubtype="10" fill="hold" grpId="0" nodeType="withEffect">
                                  <p:stCondLst>
                                    <p:cond delay="0"/>
                                  </p:stCondLst>
                                  <p:childTnLst>
                                    <p:set>
                                      <p:cBhvr>
                                        <p:cTn id="222" dur="1" fill="hold">
                                          <p:stCondLst>
                                            <p:cond delay="0"/>
                                          </p:stCondLst>
                                        </p:cTn>
                                        <p:tgtEl>
                                          <p:spTgt spid="116"/>
                                        </p:tgtEl>
                                        <p:attrNameLst>
                                          <p:attrName>style.visibility</p:attrName>
                                        </p:attrNameLst>
                                      </p:cBhvr>
                                      <p:to>
                                        <p:strVal val="visible"/>
                                      </p:to>
                                    </p:set>
                                    <p:animEffect transition="in" filter="blinds(horizontal)">
                                      <p:cBhvr>
                                        <p:cTn id="223" dur="500"/>
                                        <p:tgtEl>
                                          <p:spTgt spid="116"/>
                                        </p:tgtEl>
                                      </p:cBhvr>
                                    </p:animEffect>
                                  </p:childTnLst>
                                </p:cTn>
                              </p:par>
                            </p:childTnLst>
                          </p:cTn>
                        </p:par>
                      </p:childTnLst>
                    </p:cTn>
                  </p:par>
                  <p:par>
                    <p:cTn id="224" fill="hold">
                      <p:stCondLst>
                        <p:cond delay="indefinite"/>
                      </p:stCondLst>
                      <p:childTnLst>
                        <p:par>
                          <p:cTn id="225" fill="hold">
                            <p:stCondLst>
                              <p:cond delay="0"/>
                            </p:stCondLst>
                            <p:childTnLst>
                              <p:par>
                                <p:cTn id="226" presetID="3" presetClass="entr" presetSubtype="10" fill="hold" grpId="0" nodeType="clickEffect">
                                  <p:stCondLst>
                                    <p:cond delay="0"/>
                                  </p:stCondLst>
                                  <p:childTnLst>
                                    <p:set>
                                      <p:cBhvr>
                                        <p:cTn id="227" dur="1" fill="hold">
                                          <p:stCondLst>
                                            <p:cond delay="0"/>
                                          </p:stCondLst>
                                        </p:cTn>
                                        <p:tgtEl>
                                          <p:spTgt spid="117"/>
                                        </p:tgtEl>
                                        <p:attrNameLst>
                                          <p:attrName>style.visibility</p:attrName>
                                        </p:attrNameLst>
                                      </p:cBhvr>
                                      <p:to>
                                        <p:strVal val="visible"/>
                                      </p:to>
                                    </p:set>
                                    <p:animEffect transition="in" filter="blinds(horizontal)">
                                      <p:cBhvr>
                                        <p:cTn id="228" dur="500"/>
                                        <p:tgtEl>
                                          <p:spTgt spid="117"/>
                                        </p:tgtEl>
                                      </p:cBhvr>
                                    </p:animEffect>
                                  </p:childTnLst>
                                </p:cTn>
                              </p:par>
                            </p:childTnLst>
                          </p:cTn>
                        </p:par>
                      </p:childTnLst>
                    </p:cTn>
                  </p:par>
                  <p:par>
                    <p:cTn id="229" fill="hold">
                      <p:stCondLst>
                        <p:cond delay="indefinite"/>
                      </p:stCondLst>
                      <p:childTnLst>
                        <p:par>
                          <p:cTn id="230" fill="hold">
                            <p:stCondLst>
                              <p:cond delay="0"/>
                            </p:stCondLst>
                            <p:childTnLst>
                              <p:par>
                                <p:cTn id="231" presetID="3" presetClass="entr" presetSubtype="10" fill="hold" grpId="0" nodeType="clickEffect">
                                  <p:stCondLst>
                                    <p:cond delay="0"/>
                                  </p:stCondLst>
                                  <p:childTnLst>
                                    <p:set>
                                      <p:cBhvr>
                                        <p:cTn id="232" dur="1" fill="hold">
                                          <p:stCondLst>
                                            <p:cond delay="0"/>
                                          </p:stCondLst>
                                        </p:cTn>
                                        <p:tgtEl>
                                          <p:spTgt spid="118"/>
                                        </p:tgtEl>
                                        <p:attrNameLst>
                                          <p:attrName>style.visibility</p:attrName>
                                        </p:attrNameLst>
                                      </p:cBhvr>
                                      <p:to>
                                        <p:strVal val="visible"/>
                                      </p:to>
                                    </p:set>
                                    <p:animEffect transition="in" filter="blinds(horizontal)">
                                      <p:cBhvr>
                                        <p:cTn id="233" dur="500"/>
                                        <p:tgtEl>
                                          <p:spTgt spid="118"/>
                                        </p:tgtEl>
                                      </p:cBhvr>
                                    </p:animEffect>
                                  </p:childTnLst>
                                </p:cTn>
                              </p:par>
                            </p:childTnLst>
                          </p:cTn>
                        </p:par>
                      </p:childTnLst>
                    </p:cTn>
                  </p:par>
                  <p:par>
                    <p:cTn id="234" fill="hold">
                      <p:stCondLst>
                        <p:cond delay="indefinite"/>
                      </p:stCondLst>
                      <p:childTnLst>
                        <p:par>
                          <p:cTn id="235" fill="hold">
                            <p:stCondLst>
                              <p:cond delay="0"/>
                            </p:stCondLst>
                            <p:childTnLst>
                              <p:par>
                                <p:cTn id="236" presetID="3" presetClass="entr" presetSubtype="10" fill="hold" grpId="0" nodeType="clickEffect">
                                  <p:stCondLst>
                                    <p:cond delay="0"/>
                                  </p:stCondLst>
                                  <p:childTnLst>
                                    <p:set>
                                      <p:cBhvr>
                                        <p:cTn id="237" dur="1" fill="hold">
                                          <p:stCondLst>
                                            <p:cond delay="0"/>
                                          </p:stCondLst>
                                        </p:cTn>
                                        <p:tgtEl>
                                          <p:spTgt spid="120"/>
                                        </p:tgtEl>
                                        <p:attrNameLst>
                                          <p:attrName>style.visibility</p:attrName>
                                        </p:attrNameLst>
                                      </p:cBhvr>
                                      <p:to>
                                        <p:strVal val="visible"/>
                                      </p:to>
                                    </p:set>
                                    <p:animEffect transition="in" filter="blinds(horizontal)">
                                      <p:cBhvr>
                                        <p:cTn id="238" dur="500"/>
                                        <p:tgtEl>
                                          <p:spTgt spid="120"/>
                                        </p:tgtEl>
                                      </p:cBhvr>
                                    </p:animEffect>
                                  </p:childTnLst>
                                </p:cTn>
                              </p:par>
                            </p:childTnLst>
                          </p:cTn>
                        </p:par>
                      </p:childTnLst>
                    </p:cTn>
                  </p:par>
                  <p:par>
                    <p:cTn id="239" fill="hold">
                      <p:stCondLst>
                        <p:cond delay="indefinite"/>
                      </p:stCondLst>
                      <p:childTnLst>
                        <p:par>
                          <p:cTn id="240" fill="hold">
                            <p:stCondLst>
                              <p:cond delay="0"/>
                            </p:stCondLst>
                            <p:childTnLst>
                              <p:par>
                                <p:cTn id="241" presetID="3" presetClass="entr" presetSubtype="10" fill="hold" grpId="0" nodeType="clickEffect">
                                  <p:stCondLst>
                                    <p:cond delay="0"/>
                                  </p:stCondLst>
                                  <p:childTnLst>
                                    <p:set>
                                      <p:cBhvr>
                                        <p:cTn id="242" dur="1" fill="hold">
                                          <p:stCondLst>
                                            <p:cond delay="0"/>
                                          </p:stCondLst>
                                        </p:cTn>
                                        <p:tgtEl>
                                          <p:spTgt spid="119"/>
                                        </p:tgtEl>
                                        <p:attrNameLst>
                                          <p:attrName>style.visibility</p:attrName>
                                        </p:attrNameLst>
                                      </p:cBhvr>
                                      <p:to>
                                        <p:strVal val="visible"/>
                                      </p:to>
                                    </p:set>
                                    <p:animEffect transition="in" filter="blinds(horizontal)">
                                      <p:cBhvr>
                                        <p:cTn id="243" dur="500"/>
                                        <p:tgtEl>
                                          <p:spTgt spid="119"/>
                                        </p:tgtEl>
                                      </p:cBhvr>
                                    </p:animEffect>
                                  </p:childTnLst>
                                </p:cTn>
                              </p:par>
                            </p:childTnLst>
                          </p:cTn>
                        </p:par>
                      </p:childTnLst>
                    </p:cTn>
                  </p:par>
                  <p:par>
                    <p:cTn id="244" fill="hold">
                      <p:stCondLst>
                        <p:cond delay="indefinite"/>
                      </p:stCondLst>
                      <p:childTnLst>
                        <p:par>
                          <p:cTn id="245" fill="hold">
                            <p:stCondLst>
                              <p:cond delay="0"/>
                            </p:stCondLst>
                            <p:childTnLst>
                              <p:par>
                                <p:cTn id="246" presetID="3" presetClass="entr" presetSubtype="10" fill="hold" grpId="0" nodeType="clickEffect">
                                  <p:stCondLst>
                                    <p:cond delay="0"/>
                                  </p:stCondLst>
                                  <p:childTnLst>
                                    <p:set>
                                      <p:cBhvr>
                                        <p:cTn id="247" dur="1" fill="hold">
                                          <p:stCondLst>
                                            <p:cond delay="0"/>
                                          </p:stCondLst>
                                        </p:cTn>
                                        <p:tgtEl>
                                          <p:spTgt spid="121"/>
                                        </p:tgtEl>
                                        <p:attrNameLst>
                                          <p:attrName>style.visibility</p:attrName>
                                        </p:attrNameLst>
                                      </p:cBhvr>
                                      <p:to>
                                        <p:strVal val="visible"/>
                                      </p:to>
                                    </p:set>
                                    <p:animEffect transition="in" filter="blinds(horizontal)">
                                      <p:cBhvr>
                                        <p:cTn id="248" dur="500"/>
                                        <p:tgtEl>
                                          <p:spTgt spid="121"/>
                                        </p:tgtEl>
                                      </p:cBhvr>
                                    </p:animEffect>
                                  </p:childTnLst>
                                </p:cTn>
                              </p:par>
                            </p:childTnLst>
                          </p:cTn>
                        </p:par>
                      </p:childTnLst>
                    </p:cTn>
                  </p:par>
                  <p:par>
                    <p:cTn id="249" fill="hold">
                      <p:stCondLst>
                        <p:cond delay="indefinite"/>
                      </p:stCondLst>
                      <p:childTnLst>
                        <p:par>
                          <p:cTn id="250" fill="hold">
                            <p:stCondLst>
                              <p:cond delay="0"/>
                            </p:stCondLst>
                            <p:childTnLst>
                              <p:par>
                                <p:cTn id="251" presetID="3" presetClass="entr" presetSubtype="10" fill="hold" grpId="0" nodeType="clickEffect">
                                  <p:stCondLst>
                                    <p:cond delay="0"/>
                                  </p:stCondLst>
                                  <p:childTnLst>
                                    <p:set>
                                      <p:cBhvr>
                                        <p:cTn id="252" dur="1" fill="hold">
                                          <p:stCondLst>
                                            <p:cond delay="0"/>
                                          </p:stCondLst>
                                        </p:cTn>
                                        <p:tgtEl>
                                          <p:spTgt spid="122"/>
                                        </p:tgtEl>
                                        <p:attrNameLst>
                                          <p:attrName>style.visibility</p:attrName>
                                        </p:attrNameLst>
                                      </p:cBhvr>
                                      <p:to>
                                        <p:strVal val="visible"/>
                                      </p:to>
                                    </p:set>
                                    <p:animEffect transition="in" filter="blinds(horizontal)">
                                      <p:cBhvr>
                                        <p:cTn id="253" dur="500"/>
                                        <p:tgtEl>
                                          <p:spTgt spid="122"/>
                                        </p:tgtEl>
                                      </p:cBhvr>
                                    </p:animEffect>
                                  </p:childTnLst>
                                </p:cTn>
                              </p:par>
                              <p:par>
                                <p:cTn id="254" presetID="3" presetClass="entr" presetSubtype="10" fill="hold" grpId="0" nodeType="withEffect">
                                  <p:stCondLst>
                                    <p:cond delay="0"/>
                                  </p:stCondLst>
                                  <p:childTnLst>
                                    <p:set>
                                      <p:cBhvr>
                                        <p:cTn id="255" dur="1" fill="hold">
                                          <p:stCondLst>
                                            <p:cond delay="0"/>
                                          </p:stCondLst>
                                        </p:cTn>
                                        <p:tgtEl>
                                          <p:spTgt spid="123"/>
                                        </p:tgtEl>
                                        <p:attrNameLst>
                                          <p:attrName>style.visibility</p:attrName>
                                        </p:attrNameLst>
                                      </p:cBhvr>
                                      <p:to>
                                        <p:strVal val="visible"/>
                                      </p:to>
                                    </p:set>
                                    <p:animEffect transition="in" filter="blinds(horizontal)">
                                      <p:cBhvr>
                                        <p:cTn id="256" dur="500"/>
                                        <p:tgtEl>
                                          <p:spTgt spid="123"/>
                                        </p:tgtEl>
                                      </p:cBhvr>
                                    </p:animEffect>
                                  </p:childTnLst>
                                </p:cTn>
                              </p:par>
                            </p:childTnLst>
                          </p:cTn>
                        </p:par>
                      </p:childTnLst>
                    </p:cTn>
                  </p:par>
                  <p:par>
                    <p:cTn id="257" fill="hold">
                      <p:stCondLst>
                        <p:cond delay="indefinite"/>
                      </p:stCondLst>
                      <p:childTnLst>
                        <p:par>
                          <p:cTn id="258" fill="hold">
                            <p:stCondLst>
                              <p:cond delay="0"/>
                            </p:stCondLst>
                            <p:childTnLst>
                              <p:par>
                                <p:cTn id="259" presetID="22" presetClass="entr" presetSubtype="1" fill="hold" grpId="0" nodeType="clickEffect">
                                  <p:stCondLst>
                                    <p:cond delay="0"/>
                                  </p:stCondLst>
                                  <p:childTnLst>
                                    <p:set>
                                      <p:cBhvr>
                                        <p:cTn id="260" dur="1" fill="hold">
                                          <p:stCondLst>
                                            <p:cond delay="0"/>
                                          </p:stCondLst>
                                        </p:cTn>
                                        <p:tgtEl>
                                          <p:spTgt spid="18"/>
                                        </p:tgtEl>
                                        <p:attrNameLst>
                                          <p:attrName>style.visibility</p:attrName>
                                        </p:attrNameLst>
                                      </p:cBhvr>
                                      <p:to>
                                        <p:strVal val="visible"/>
                                      </p:to>
                                    </p:set>
                                    <p:animEffect transition="in" filter="wipe(up)">
                                      <p:cBhvr>
                                        <p:cTn id="2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autoUpdateAnimBg="0"/>
      <p:bldP spid="17" grpId="0" bldLvl="0" animBg="1" autoUpdateAnimBg="0"/>
      <p:bldP spid="21" grpId="0" bldLvl="0" animBg="1" autoUpdateAnimBg="0"/>
      <p:bldP spid="22" grpId="0" bldLvl="0" animBg="1" autoUpdateAnimBg="0"/>
      <p:bldP spid="24" grpId="0" bldLvl="0" animBg="1"/>
      <p:bldP spid="36" grpId="0" bldLvl="0" animBg="1"/>
      <p:bldP spid="37" grpId="0" bldLvl="0" animBg="1"/>
      <p:bldP spid="40" grpId="0" bldLvl="0" animBg="1" autoUpdateAnimBg="0"/>
      <p:bldP spid="41" grpId="0" bldLvl="0" animBg="1" autoUpdateAnimBg="0"/>
      <p:bldP spid="42" grpId="0" bldLvl="0" animBg="1"/>
      <p:bldP spid="43" grpId="0" bldLvl="0" animBg="1"/>
      <p:bldP spid="44" grpId="0" bldLvl="0" animBg="1" autoUpdateAnimBg="0"/>
      <p:bldP spid="45" grpId="0" bldLvl="0" animBg="1" autoUpdateAnimBg="0"/>
      <p:bldP spid="46" grpId="0" bldLvl="0" animBg="1" autoUpdateAnimBg="0"/>
      <p:bldP spid="47" grpId="0" bldLvl="0" animBg="1" autoUpdateAnimBg="0"/>
      <p:bldP spid="49" grpId="0" bldLvl="0" animBg="1"/>
      <p:bldP spid="81" grpId="0" bldLvl="0" animBg="1"/>
      <p:bldP spid="82" grpId="0" bldLvl="0" animBg="1"/>
      <p:bldP spid="83" grpId="0" bldLvl="0" animBg="1" autoUpdateAnimBg="0"/>
      <p:bldP spid="84" grpId="0" bldLvl="0" animBg="1" autoUpdateAnimBg="0"/>
      <p:bldP spid="85" grpId="0" bldLvl="0" animBg="1" autoUpdateAnimBg="0"/>
      <p:bldP spid="86" grpId="0" bldLvl="0" animBg="1" autoUpdateAnimBg="0"/>
      <p:bldP spid="87" grpId="0" bldLvl="0" animBg="1"/>
      <p:bldP spid="88" grpId="0" bldLvl="0" animBg="1" autoUpdateAnimBg="0"/>
      <p:bldP spid="89" grpId="0" bldLvl="0" animBg="1"/>
      <p:bldP spid="90" grpId="0" bldLvl="0" animBg="1"/>
      <p:bldP spid="91" grpId="0" bldLvl="0" animBg="1"/>
      <p:bldP spid="92" grpId="0" bldLvl="0" animBg="1" autoUpdateAnimBg="0"/>
      <p:bldP spid="93" grpId="0" bldLvl="0" animBg="1" autoUpdateAnimBg="0"/>
      <p:bldP spid="98" grpId="0" bldLvl="0" animBg="1" autoUpdateAnimBg="0"/>
      <p:bldP spid="99" grpId="0" bldLvl="0" animBg="1" autoUpdateAnimBg="0"/>
      <p:bldP spid="100" grpId="0" bldLvl="0" animBg="1"/>
      <p:bldP spid="104" grpId="0" bldLvl="0" animBg="1"/>
      <p:bldP spid="105" grpId="0" bldLvl="0" animBg="1"/>
      <p:bldP spid="106" grpId="0" bldLvl="0" animBg="1" autoUpdateAnimBg="0"/>
      <p:bldP spid="107" grpId="0" bldLvl="0" animBg="1" autoUpdateAnimBg="0"/>
      <p:bldP spid="108" grpId="0" bldLvl="0" animBg="1"/>
      <p:bldP spid="109" grpId="0" bldLvl="0" animBg="1"/>
      <p:bldP spid="110" grpId="0" bldLvl="0" animBg="1" autoUpdateAnimBg="0"/>
      <p:bldP spid="111" grpId="0" bldLvl="0" animBg="1" autoUpdateAnimBg="0"/>
      <p:bldP spid="112" grpId="0" bldLvl="0" animBg="1" autoUpdateAnimBg="0"/>
      <p:bldP spid="113" grpId="0" bldLvl="0" animBg="1" autoUpdateAnimBg="0"/>
      <p:bldP spid="114" grpId="0" bldLvl="0" animBg="1"/>
      <p:bldP spid="115" grpId="0" bldLvl="0" animBg="1" autoUpdateAnimBg="0"/>
      <p:bldP spid="116" grpId="0" bldLvl="0" animBg="1"/>
      <p:bldP spid="117" grpId="0" bldLvl="0" animBg="1"/>
      <p:bldP spid="118" grpId="0" bldLvl="0" animBg="1"/>
      <p:bldP spid="119" grpId="0" bldLvl="0" animBg="1" autoUpdateAnimBg="0"/>
      <p:bldP spid="120" grpId="0" bldLvl="0" animBg="1" autoUpdateAnimBg="0"/>
      <p:bldP spid="121" grpId="0" bldLvl="0" animBg="1" autoUpdateAnimBg="0"/>
      <p:bldP spid="122" grpId="0" bldLvl="0" animBg="1" autoUpdateAnimBg="0"/>
      <p:bldP spid="123"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3"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4"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6" name="圆角矩形 5"/>
          <p:cNvSpPr/>
          <p:nvPr/>
        </p:nvSpPr>
        <p:spPr>
          <a:xfrm>
            <a:off x="772795" y="1397635"/>
            <a:ext cx="9356090" cy="406336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endParaRPr lang="zh-CN" altLang="en-US" sz="3200">
              <a:latin typeface="华文楷体" panose="02010600040101010101" pitchFamily="2" charset="-122"/>
              <a:ea typeface="华文楷体" panose="02010600040101010101" pitchFamily="2" charset="-122"/>
            </a:endParaRPr>
          </a:p>
        </p:txBody>
      </p:sp>
      <p:pic>
        <p:nvPicPr>
          <p:cNvPr id="1026" name="Picture 2" descr="C:\Users\Administrator\Desktop\人教四色.tif"/>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val="0"/>
              </a:ext>
            </a:extLst>
          </a:blip>
          <a:srcRect r="64104"/>
          <a:stretch>
            <a:fillRect/>
          </a:stretch>
        </p:blipFill>
        <p:spPr bwMode="auto">
          <a:xfrm>
            <a:off x="9794826" y="3878496"/>
            <a:ext cx="2397174" cy="236662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184336" y="1280696"/>
            <a:ext cx="8594551" cy="923330"/>
          </a:xfrm>
          <a:prstGeom prst="rect">
            <a:avLst/>
          </a:prstGeom>
        </p:spPr>
        <p:txBody>
          <a:bodyPr wrap="square">
            <a:spAutoFit/>
          </a:bodyPr>
          <a:p>
            <a:pPr>
              <a:lnSpc>
                <a:spcPct val="150000"/>
              </a:lnSpc>
            </a:pPr>
            <a:r>
              <a:rPr lang="zh-CN" altLang="zh-CN" sz="3600" dirty="0">
                <a:solidFill>
                  <a:schemeClr val="tx1"/>
                </a:solidFill>
                <a:latin typeface="华文楷体" panose="02010600040101010101" pitchFamily="2" charset="-122"/>
                <a:ea typeface="华文楷体" panose="02010600040101010101" pitchFamily="2" charset="-122"/>
              </a:rPr>
              <a:t>变分数的根据是什么</a:t>
            </a:r>
            <a:r>
              <a:rPr lang="en-US" altLang="zh-CN" sz="3600" dirty="0" smtClean="0">
                <a:solidFill>
                  <a:schemeClr val="tx1"/>
                </a:solidFill>
                <a:latin typeface="华文楷体" panose="02010600040101010101" pitchFamily="2" charset="-122"/>
                <a:ea typeface="华文楷体" panose="02010600040101010101" pitchFamily="2" charset="-122"/>
              </a:rPr>
              <a:t>?</a:t>
            </a:r>
            <a:endParaRPr lang="zh-CN" altLang="en-US" sz="3600" dirty="0">
              <a:solidFill>
                <a:schemeClr val="tx1"/>
              </a:solidFill>
              <a:latin typeface="华文楷体" panose="02010600040101010101" pitchFamily="2" charset="-122"/>
              <a:ea typeface="华文楷体" panose="02010600040101010101" pitchFamily="2" charset="-122"/>
            </a:endParaRPr>
          </a:p>
        </p:txBody>
      </p:sp>
      <p:sp>
        <p:nvSpPr>
          <p:cNvPr id="8" name="矩形 7"/>
          <p:cNvSpPr/>
          <p:nvPr/>
        </p:nvSpPr>
        <p:spPr>
          <a:xfrm>
            <a:off x="6014781" y="1281091"/>
            <a:ext cx="8594552" cy="1015663"/>
          </a:xfrm>
          <a:prstGeom prst="rect">
            <a:avLst/>
          </a:prstGeom>
        </p:spPr>
        <p:txBody>
          <a:bodyPr wrap="square">
            <a:spAutoFit/>
          </a:bodyPr>
          <a:p>
            <a:pPr>
              <a:lnSpc>
                <a:spcPct val="150000"/>
              </a:lnSpc>
            </a:pPr>
            <a:r>
              <a:rPr lang="zh-CN" altLang="zh-CN" sz="4000" dirty="0">
                <a:solidFill>
                  <a:srgbClr val="FF0000"/>
                </a:solidFill>
                <a:latin typeface="华文楷体" panose="02010600040101010101" pitchFamily="2" charset="-122"/>
                <a:ea typeface="华文楷体" panose="02010600040101010101" pitchFamily="2" charset="-122"/>
              </a:rPr>
              <a:t>分数的基本性质</a:t>
            </a:r>
            <a:r>
              <a:rPr lang="zh-CN" altLang="zh-CN" sz="4000" dirty="0" smtClean="0">
                <a:solidFill>
                  <a:srgbClr val="FF0000"/>
                </a:solidFill>
                <a:latin typeface="华文楷体" panose="02010600040101010101" pitchFamily="2" charset="-122"/>
                <a:ea typeface="华文楷体" panose="02010600040101010101" pitchFamily="2" charset="-122"/>
              </a:rPr>
              <a:t>。</a:t>
            </a:r>
            <a:endParaRPr lang="zh-CN" altLang="zh-CN" sz="4000" dirty="0" smtClean="0">
              <a:solidFill>
                <a:srgbClr val="FF0000"/>
              </a:solidFill>
              <a:latin typeface="华文楷体" panose="02010600040101010101" pitchFamily="2" charset="-122"/>
              <a:ea typeface="华文楷体" panose="02010600040101010101" pitchFamily="2" charset="-122"/>
            </a:endParaRPr>
          </a:p>
        </p:txBody>
      </p:sp>
      <p:sp>
        <p:nvSpPr>
          <p:cNvPr id="9" name="矩形 8"/>
          <p:cNvSpPr/>
          <p:nvPr/>
        </p:nvSpPr>
        <p:spPr>
          <a:xfrm>
            <a:off x="1200318" y="2195668"/>
            <a:ext cx="8594552" cy="923330"/>
          </a:xfrm>
          <a:prstGeom prst="rect">
            <a:avLst/>
          </a:prstGeom>
        </p:spPr>
        <p:txBody>
          <a:bodyPr wrap="square">
            <a:spAutoFit/>
          </a:bodyPr>
          <a:p>
            <a:pPr>
              <a:lnSpc>
                <a:spcPct val="150000"/>
              </a:lnSpc>
            </a:pPr>
            <a:r>
              <a:rPr lang="zh-CN" altLang="zh-CN" sz="3600" dirty="0">
                <a:solidFill>
                  <a:schemeClr val="tx1"/>
                </a:solidFill>
                <a:latin typeface="华文楷体" panose="02010600040101010101" pitchFamily="2" charset="-122"/>
                <a:ea typeface="华文楷体" panose="02010600040101010101" pitchFamily="2" charset="-122"/>
              </a:rPr>
              <a:t>变分数的过程叫什么</a:t>
            </a:r>
            <a:r>
              <a:rPr lang="en-US" altLang="zh-CN" sz="3600" dirty="0" smtClean="0">
                <a:solidFill>
                  <a:schemeClr val="tx1"/>
                </a:solidFill>
                <a:latin typeface="华文楷体" panose="02010600040101010101" pitchFamily="2" charset="-122"/>
                <a:ea typeface="华文楷体" panose="02010600040101010101" pitchFamily="2" charset="-122"/>
              </a:rPr>
              <a:t>?</a:t>
            </a:r>
            <a:endParaRPr lang="zh-CN" altLang="en-US" sz="3600" dirty="0">
              <a:solidFill>
                <a:schemeClr val="tx1"/>
              </a:solidFill>
              <a:latin typeface="华文楷体" panose="02010600040101010101" pitchFamily="2" charset="-122"/>
              <a:ea typeface="华文楷体" panose="02010600040101010101" pitchFamily="2" charset="-122"/>
            </a:endParaRPr>
          </a:p>
        </p:txBody>
      </p:sp>
      <p:sp>
        <p:nvSpPr>
          <p:cNvPr id="10" name="矩形 9"/>
          <p:cNvSpPr/>
          <p:nvPr/>
        </p:nvSpPr>
        <p:spPr>
          <a:xfrm>
            <a:off x="6657271" y="2150414"/>
            <a:ext cx="2670443" cy="1015663"/>
          </a:xfrm>
          <a:prstGeom prst="rect">
            <a:avLst/>
          </a:prstGeom>
        </p:spPr>
        <p:txBody>
          <a:bodyPr wrap="square">
            <a:spAutoFit/>
          </a:bodyPr>
          <a:p>
            <a:pPr>
              <a:lnSpc>
                <a:spcPct val="150000"/>
              </a:lnSpc>
            </a:pPr>
            <a:r>
              <a:rPr lang="zh-CN" altLang="zh-CN" sz="4000" dirty="0">
                <a:solidFill>
                  <a:srgbClr val="FF0000"/>
                </a:solidFill>
                <a:latin typeface="华文楷体" panose="02010600040101010101" pitchFamily="2" charset="-122"/>
                <a:ea typeface="华文楷体" panose="02010600040101010101" pitchFamily="2" charset="-122"/>
              </a:rPr>
              <a:t>约分。</a:t>
            </a:r>
            <a:endParaRPr lang="zh-CN" altLang="zh-CN" sz="4000" dirty="0">
              <a:solidFill>
                <a:srgbClr val="FF0000"/>
              </a:solidFill>
              <a:latin typeface="华文楷体" panose="02010600040101010101" pitchFamily="2" charset="-122"/>
              <a:ea typeface="华文楷体" panose="02010600040101010101" pitchFamily="2" charset="-122"/>
            </a:endParaRPr>
          </a:p>
        </p:txBody>
      </p:sp>
      <p:sp>
        <p:nvSpPr>
          <p:cNvPr id="11" name="矩形 10"/>
          <p:cNvSpPr/>
          <p:nvPr/>
        </p:nvSpPr>
        <p:spPr>
          <a:xfrm>
            <a:off x="1200319" y="3151504"/>
            <a:ext cx="8594551" cy="1476375"/>
          </a:xfrm>
          <a:prstGeom prst="rect">
            <a:avLst/>
          </a:prstGeom>
        </p:spPr>
        <p:txBody>
          <a:bodyPr wrap="square">
            <a:spAutoFit/>
          </a:bodyPr>
          <a:p>
            <a:pPr>
              <a:lnSpc>
                <a:spcPct val="125000"/>
              </a:lnSpc>
            </a:pPr>
            <a:r>
              <a:rPr lang="zh-CN" altLang="zh-CN" sz="3600" dirty="0">
                <a:solidFill>
                  <a:schemeClr val="tx1"/>
                </a:solidFill>
                <a:latin typeface="华文楷体" panose="02010600040101010101" pitchFamily="2" charset="-122"/>
                <a:ea typeface="华文楷体" panose="02010600040101010101" pitchFamily="2" charset="-122"/>
              </a:rPr>
              <a:t>约分时</a:t>
            </a:r>
            <a:r>
              <a:rPr lang="en-US" altLang="zh-CN" sz="3600" dirty="0">
                <a:solidFill>
                  <a:schemeClr val="tx1"/>
                </a:solidFill>
                <a:latin typeface="华文楷体" panose="02010600040101010101" pitchFamily="2" charset="-122"/>
                <a:ea typeface="华文楷体" panose="02010600040101010101" pitchFamily="2" charset="-122"/>
              </a:rPr>
              <a:t>,</a:t>
            </a:r>
            <a:r>
              <a:rPr lang="zh-CN" altLang="zh-CN" sz="3600" dirty="0">
                <a:solidFill>
                  <a:schemeClr val="tx1"/>
                </a:solidFill>
                <a:latin typeface="华文楷体" panose="02010600040101010101" pitchFamily="2" charset="-122"/>
                <a:ea typeface="华文楷体" panose="02010600040101010101" pitchFamily="2" charset="-122"/>
              </a:rPr>
              <a:t>通常要约成最简分数</a:t>
            </a:r>
            <a:r>
              <a:rPr lang="zh-CN" altLang="en-US" sz="3600" dirty="0">
                <a:solidFill>
                  <a:schemeClr val="tx1"/>
                </a:solidFill>
                <a:latin typeface="华文楷体" panose="02010600040101010101" pitchFamily="2" charset="-122"/>
                <a:ea typeface="华文楷体" panose="02010600040101010101" pitchFamily="2" charset="-122"/>
              </a:rPr>
              <a:t>，</a:t>
            </a:r>
            <a:r>
              <a:rPr lang="zh-CN" altLang="zh-CN" sz="3600" dirty="0">
                <a:solidFill>
                  <a:schemeClr val="tx1"/>
                </a:solidFill>
                <a:latin typeface="华文楷体" panose="02010600040101010101" pitchFamily="2" charset="-122"/>
                <a:ea typeface="华文楷体" panose="02010600040101010101" pitchFamily="2" charset="-122"/>
              </a:rPr>
              <a:t>这样的分数的分子和分母有什么关系</a:t>
            </a:r>
            <a:r>
              <a:rPr lang="en-US" altLang="zh-CN" sz="3600" dirty="0" smtClean="0">
                <a:solidFill>
                  <a:schemeClr val="tx1"/>
                </a:solidFill>
                <a:latin typeface="华文楷体" panose="02010600040101010101" pitchFamily="2" charset="-122"/>
                <a:ea typeface="华文楷体" panose="02010600040101010101" pitchFamily="2" charset="-122"/>
              </a:rPr>
              <a:t>?</a:t>
            </a:r>
            <a:endParaRPr lang="zh-CN" altLang="en-US" sz="3600" dirty="0">
              <a:solidFill>
                <a:schemeClr val="tx1"/>
              </a:solidFill>
              <a:latin typeface="华文楷体" panose="02010600040101010101" pitchFamily="2" charset="-122"/>
              <a:ea typeface="华文楷体" panose="02010600040101010101" pitchFamily="2" charset="-122"/>
            </a:endParaRPr>
          </a:p>
        </p:txBody>
      </p:sp>
      <p:sp>
        <p:nvSpPr>
          <p:cNvPr id="12" name="矩形 11"/>
          <p:cNvSpPr/>
          <p:nvPr/>
        </p:nvSpPr>
        <p:spPr>
          <a:xfrm>
            <a:off x="1126848" y="4450686"/>
            <a:ext cx="5331976" cy="1015663"/>
          </a:xfrm>
          <a:prstGeom prst="rect">
            <a:avLst/>
          </a:prstGeom>
        </p:spPr>
        <p:txBody>
          <a:bodyPr wrap="square">
            <a:spAutoFit/>
          </a:bodyPr>
          <a:p>
            <a:pPr>
              <a:lnSpc>
                <a:spcPct val="150000"/>
              </a:lnSpc>
            </a:pPr>
            <a:r>
              <a:rPr lang="zh-CN" altLang="zh-CN" sz="4000" dirty="0">
                <a:solidFill>
                  <a:srgbClr val="FF0000"/>
                </a:solidFill>
                <a:latin typeface="华文楷体" panose="02010600040101010101" pitchFamily="2" charset="-122"/>
                <a:ea typeface="华文楷体" panose="02010600040101010101" pitchFamily="2" charset="-122"/>
              </a:rPr>
              <a:t>它们只有公因数</a:t>
            </a:r>
            <a:r>
              <a:rPr lang="en-US" altLang="zh-CN" sz="4000" dirty="0">
                <a:solidFill>
                  <a:srgbClr val="FF0000"/>
                </a:solidFill>
                <a:latin typeface="华文楷体" panose="02010600040101010101" pitchFamily="2" charset="-122"/>
                <a:ea typeface="华文楷体" panose="02010600040101010101" pitchFamily="2" charset="-122"/>
              </a:rPr>
              <a:t>1</a:t>
            </a:r>
            <a:r>
              <a:rPr lang="zh-CN" altLang="zh-CN" sz="4000" dirty="0">
                <a:solidFill>
                  <a:srgbClr val="FF0000"/>
                </a:solidFill>
                <a:latin typeface="华文楷体" panose="02010600040101010101" pitchFamily="2" charset="-122"/>
                <a:ea typeface="华文楷体" panose="02010600040101010101" pitchFamily="2" charset="-122"/>
              </a:rPr>
              <a:t>。</a:t>
            </a:r>
            <a:endParaRPr lang="zh-CN" altLang="zh-CN" sz="4000"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00" fill="hold">
                                          <p:stCondLst>
                                            <p:cond delay="0"/>
                                          </p:stCondLst>
                                        </p:cTn>
                                        <p:tgtEl>
                                          <p:spTgt spid="6"/>
                                        </p:tgtEl>
                                        <p:attrNameLst>
                                          <p:attrName>style.visibility</p:attrName>
                                        </p:attrNameLst>
                                      </p:cBhvr>
                                      <p:to>
                                        <p:strVal val="visible"/>
                                      </p:to>
                                    </p:set>
                                    <p:anim calcmode="discrete" valueType="clr">
                                      <p:cBhvr override="childStyle">
                                        <p:cTn id="7" dur="10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100"/>
                                        <p:tgtEl>
                                          <p:spTgt spid="6"/>
                                        </p:tgtEl>
                                        <p:attrNameLst>
                                          <p:attrName>fillcolor</p:attrName>
                                        </p:attrNameLst>
                                      </p:cBhvr>
                                      <p:tavLst>
                                        <p:tav tm="0">
                                          <p:val>
                                            <p:clrVal>
                                              <a:schemeClr val="accent2"/>
                                            </p:clrVal>
                                          </p:val>
                                        </p:tav>
                                        <p:tav tm="50000">
                                          <p:val>
                                            <p:clrVal>
                                              <a:schemeClr val="hlink"/>
                                            </p:clrVal>
                                          </p:val>
                                        </p:tav>
                                      </p:tavLst>
                                    </p:anim>
                                    <p:set>
                                      <p:cBhvr>
                                        <p:cTn id="9" dur="100"/>
                                        <p:tgtEl>
                                          <p:spTgt spid="6"/>
                                        </p:tgtEl>
                                        <p:attrNameLst>
                                          <p:attrName>fill.type</p:attrName>
                                        </p:attrNameLst>
                                      </p:cBhvr>
                                      <p:to>
                                        <p:strVal val="solid"/>
                                      </p:to>
                                    </p:set>
                                  </p:childTnLst>
                                </p:cTn>
                              </p:par>
                              <p:par>
                                <p:cTn id="10" presetID="14" presetClass="entr" presetSubtype="1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randombar(horizontal)">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subTnLst>
                                    <p:audio>
                                      <p:cMediaNode>
                                        <p:cTn display="0" masterRel="sameClick">
                                          <p:stCondLst>
                                            <p:cond evt="begin" delay="0">
                                              <p:tn val="20"/>
                                            </p:cond>
                                          </p:stCondLst>
                                          <p:endCondLst>
                                            <p:cond evt="onStopAudio" delay="0">
                                              <p:tgtEl>
                                                <p:sldTgt/>
                                              </p:tgtEl>
                                            </p:cond>
                                          </p:endCondLst>
                                        </p:cTn>
                                        <p:tgtEl>
                                          <p:sndTgt r:embed="rId6" name="breeze.wav"/>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subTnLst>
                                    <p:audio>
                                      <p:cMediaNode>
                                        <p:cTn display="0" masterRel="sameClick">
                                          <p:stCondLst>
                                            <p:cond evt="begin" delay="0">
                                              <p:tn val="30"/>
                                            </p:cond>
                                          </p:stCondLst>
                                          <p:endCondLst>
                                            <p:cond evt="onStopAudio" delay="0">
                                              <p:tgtEl>
                                                <p:sldTgt/>
                                              </p:tgtEl>
                                            </p:cond>
                                          </p:endCondLst>
                                        </p:cTn>
                                        <p:tgtEl>
                                          <p:sndTgt r:embed="rId6" name="breeze.wav"/>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subTnLst>
                                    <p:audio>
                                      <p:cMediaNode>
                                        <p:cTn display="0" masterRel="sameClick">
                                          <p:stCondLst>
                                            <p:cond evt="begin" delay="0">
                                              <p:tn val="40"/>
                                            </p:cond>
                                          </p:stCondLst>
                                          <p:endCondLst>
                                            <p:cond evt="onStopAudio" delay="0">
                                              <p:tgtEl>
                                                <p:sldTgt/>
                                              </p:tgtEl>
                                            </p:cond>
                                          </p:endCondLst>
                                        </p:cTn>
                                        <p:tgtEl>
                                          <p:sndTgt r:embed="rId6"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3"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4"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pic>
        <p:nvPicPr>
          <p:cNvPr id="38" name="Picture 2" descr="C:\Users\Administrator\Desktop\图片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868" t="11764" r="15042" b="22804"/>
          <a:stretch>
            <a:fillRect/>
          </a:stretch>
        </p:blipFill>
        <p:spPr bwMode="auto">
          <a:xfrm>
            <a:off x="3098928" y="589751"/>
            <a:ext cx="1378790" cy="662363"/>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4871785" y="670139"/>
            <a:ext cx="5662930" cy="521970"/>
          </a:xfrm>
          <a:prstGeom prst="rect">
            <a:avLst/>
          </a:prstGeom>
        </p:spPr>
        <p:txBody>
          <a:bodyPr wrap="none">
            <a:spAutoFit/>
          </a:bodyPr>
          <a:p>
            <a:pPr algn="l"/>
            <a:r>
              <a:rPr sz="2800" dirty="0">
                <a:solidFill>
                  <a:srgbClr val="7030A0"/>
                </a:solidFill>
                <a:latin typeface="微软雅黑" panose="020B0503020204020204" pitchFamily="34" charset="-122"/>
                <a:ea typeface="微软雅黑" panose="020B0503020204020204" pitchFamily="34" charset="-122"/>
              </a:rPr>
              <a:t>1.教材第65页“做一做”第1,2题。</a:t>
            </a:r>
            <a:endParaRPr sz="2800" dirty="0">
              <a:solidFill>
                <a:srgbClr val="7030A0"/>
              </a:solidFill>
              <a:latin typeface="微软雅黑" panose="020B0503020204020204" pitchFamily="34" charset="-122"/>
              <a:ea typeface="微软雅黑" panose="020B0503020204020204" pitchFamily="34" charset="-122"/>
            </a:endParaRPr>
          </a:p>
        </p:txBody>
      </p:sp>
      <p:sp>
        <p:nvSpPr>
          <p:cNvPr id="7" name="TextBox 1"/>
          <p:cNvSpPr txBox="1"/>
          <p:nvPr/>
        </p:nvSpPr>
        <p:spPr>
          <a:xfrm>
            <a:off x="1532255" y="1321435"/>
            <a:ext cx="9389110" cy="1076325"/>
          </a:xfrm>
          <a:prstGeom prst="rect">
            <a:avLst/>
          </a:prstGeom>
          <a:noFill/>
        </p:spPr>
        <p:txBody>
          <a:bodyPr wrap="square" rtlCol="0">
            <a:spAutoFit/>
          </a:bodyPr>
          <a:p>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1.</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下列分数中哪些是最简分数？把不是最简分数的化成最简分数。</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8" name="TextBox 4"/>
          <p:cNvSpPr txBox="1"/>
          <p:nvPr/>
        </p:nvSpPr>
        <p:spPr>
          <a:xfrm>
            <a:off x="1960811"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sp>
        <p:nvSpPr>
          <p:cNvPr id="100" name="TextBox 99"/>
          <p:cNvSpPr txBox="1"/>
          <p:nvPr/>
        </p:nvSpPr>
        <p:spPr>
          <a:xfrm>
            <a:off x="1960811"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16</a:t>
            </a:r>
            <a:endParaRPr lang="zh-CN" altLang="en-US" sz="3200" dirty="0">
              <a:solidFill>
                <a:schemeClr val="tx1">
                  <a:lumMod val="95000"/>
                  <a:lumOff val="5000"/>
                </a:schemeClr>
              </a:solidFill>
              <a:ea typeface="楷体_GB2312"/>
            </a:endParaRPr>
          </a:p>
        </p:txBody>
      </p:sp>
      <p:cxnSp>
        <p:nvCxnSpPr>
          <p:cNvPr id="9" name="直接连接符 8"/>
          <p:cNvCxnSpPr/>
          <p:nvPr/>
        </p:nvCxnSpPr>
        <p:spPr>
          <a:xfrm>
            <a:off x="2071811"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2848605"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10</a:t>
            </a:r>
            <a:endParaRPr lang="zh-CN" altLang="en-US" sz="3200" dirty="0">
              <a:solidFill>
                <a:schemeClr val="tx1">
                  <a:lumMod val="95000"/>
                  <a:lumOff val="5000"/>
                </a:schemeClr>
              </a:solidFill>
              <a:ea typeface="楷体_GB2312"/>
            </a:endParaRPr>
          </a:p>
        </p:txBody>
      </p:sp>
      <p:sp>
        <p:nvSpPr>
          <p:cNvPr id="130" name="TextBox 129"/>
          <p:cNvSpPr txBox="1"/>
          <p:nvPr/>
        </p:nvSpPr>
        <p:spPr>
          <a:xfrm>
            <a:off x="2873988"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131" name="直接连接符 130"/>
          <p:cNvCxnSpPr/>
          <p:nvPr/>
        </p:nvCxnSpPr>
        <p:spPr>
          <a:xfrm>
            <a:off x="2984988"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3761011"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17</a:t>
            </a:r>
            <a:endParaRPr lang="zh-CN" altLang="en-US" sz="3200" dirty="0">
              <a:solidFill>
                <a:schemeClr val="tx1">
                  <a:lumMod val="95000"/>
                  <a:lumOff val="5000"/>
                </a:schemeClr>
              </a:solidFill>
              <a:ea typeface="楷体_GB2312"/>
            </a:endParaRPr>
          </a:p>
        </p:txBody>
      </p:sp>
      <p:sp>
        <p:nvSpPr>
          <p:cNvPr id="134" name="TextBox 133"/>
          <p:cNvSpPr txBox="1"/>
          <p:nvPr/>
        </p:nvSpPr>
        <p:spPr>
          <a:xfrm>
            <a:off x="3784709"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30</a:t>
            </a:r>
            <a:endParaRPr lang="zh-CN" altLang="en-US" sz="3200" dirty="0">
              <a:solidFill>
                <a:schemeClr val="tx1">
                  <a:lumMod val="95000"/>
                  <a:lumOff val="5000"/>
                </a:schemeClr>
              </a:solidFill>
              <a:ea typeface="楷体_GB2312"/>
            </a:endParaRPr>
          </a:p>
        </p:txBody>
      </p:sp>
      <p:cxnSp>
        <p:nvCxnSpPr>
          <p:cNvPr id="135" name="直接连接符 134"/>
          <p:cNvCxnSpPr/>
          <p:nvPr/>
        </p:nvCxnSpPr>
        <p:spPr>
          <a:xfrm>
            <a:off x="3874439"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37" name="TextBox 136"/>
          <p:cNvSpPr txBox="1"/>
          <p:nvPr/>
        </p:nvSpPr>
        <p:spPr>
          <a:xfrm>
            <a:off x="4697115"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sp>
        <p:nvSpPr>
          <p:cNvPr id="138" name="TextBox 137"/>
          <p:cNvSpPr txBox="1"/>
          <p:nvPr/>
        </p:nvSpPr>
        <p:spPr>
          <a:xfrm>
            <a:off x="4712409"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139" name="直接连接符 138"/>
          <p:cNvCxnSpPr/>
          <p:nvPr/>
        </p:nvCxnSpPr>
        <p:spPr>
          <a:xfrm>
            <a:off x="4792821"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6" name="TextBox 42"/>
          <p:cNvSpPr txBox="1"/>
          <p:nvPr/>
        </p:nvSpPr>
        <p:spPr>
          <a:xfrm>
            <a:off x="5535828"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31</a:t>
            </a:r>
            <a:endParaRPr lang="zh-CN" altLang="en-US" sz="3200" dirty="0">
              <a:solidFill>
                <a:schemeClr val="tx1">
                  <a:lumMod val="95000"/>
                  <a:lumOff val="5000"/>
                </a:schemeClr>
              </a:solidFill>
              <a:ea typeface="楷体_GB2312"/>
            </a:endParaRPr>
          </a:p>
        </p:txBody>
      </p:sp>
      <p:sp>
        <p:nvSpPr>
          <p:cNvPr id="17" name="TextBox 43"/>
          <p:cNvSpPr txBox="1"/>
          <p:nvPr/>
        </p:nvSpPr>
        <p:spPr>
          <a:xfrm>
            <a:off x="5535828"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91</a:t>
            </a:r>
            <a:endParaRPr lang="zh-CN" altLang="en-US" sz="3200" dirty="0">
              <a:solidFill>
                <a:schemeClr val="tx1">
                  <a:lumMod val="95000"/>
                  <a:lumOff val="5000"/>
                </a:schemeClr>
              </a:solidFill>
              <a:ea typeface="楷体_GB2312"/>
            </a:endParaRPr>
          </a:p>
        </p:txBody>
      </p:sp>
      <p:cxnSp>
        <p:nvCxnSpPr>
          <p:cNvPr id="18" name="直接连接符 17"/>
          <p:cNvCxnSpPr/>
          <p:nvPr/>
        </p:nvCxnSpPr>
        <p:spPr>
          <a:xfrm>
            <a:off x="5646828"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9" name="TextBox 45"/>
          <p:cNvSpPr txBox="1"/>
          <p:nvPr/>
        </p:nvSpPr>
        <p:spPr>
          <a:xfrm>
            <a:off x="6497315" y="2398410"/>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20" name="TextBox 46"/>
          <p:cNvSpPr txBox="1"/>
          <p:nvPr/>
        </p:nvSpPr>
        <p:spPr>
          <a:xfrm>
            <a:off x="6402380"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18</a:t>
            </a:r>
            <a:endParaRPr lang="zh-CN" altLang="en-US" sz="3200" dirty="0">
              <a:solidFill>
                <a:schemeClr val="tx1">
                  <a:lumMod val="95000"/>
                  <a:lumOff val="5000"/>
                </a:schemeClr>
              </a:solidFill>
              <a:ea typeface="楷体_GB2312"/>
            </a:endParaRPr>
          </a:p>
        </p:txBody>
      </p:sp>
      <p:cxnSp>
        <p:nvCxnSpPr>
          <p:cNvPr id="21" name="直接连接符 20"/>
          <p:cNvCxnSpPr/>
          <p:nvPr/>
        </p:nvCxnSpPr>
        <p:spPr>
          <a:xfrm>
            <a:off x="6513380"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2" name="TextBox 51"/>
          <p:cNvSpPr txBox="1"/>
          <p:nvPr/>
        </p:nvSpPr>
        <p:spPr>
          <a:xfrm>
            <a:off x="7402831" y="2398410"/>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6</a:t>
            </a:r>
            <a:endParaRPr lang="zh-CN" altLang="en-US" sz="3200" dirty="0">
              <a:solidFill>
                <a:schemeClr val="tx1">
                  <a:lumMod val="95000"/>
                  <a:lumOff val="5000"/>
                </a:schemeClr>
              </a:solidFill>
              <a:ea typeface="楷体_GB2312"/>
            </a:endParaRPr>
          </a:p>
        </p:txBody>
      </p:sp>
      <p:sp>
        <p:nvSpPr>
          <p:cNvPr id="23" name="TextBox 52"/>
          <p:cNvSpPr txBox="1"/>
          <p:nvPr/>
        </p:nvSpPr>
        <p:spPr>
          <a:xfrm>
            <a:off x="7313101"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11</a:t>
            </a:r>
            <a:endParaRPr lang="zh-CN" altLang="en-US" sz="3200" dirty="0">
              <a:solidFill>
                <a:schemeClr val="tx1">
                  <a:lumMod val="95000"/>
                  <a:lumOff val="5000"/>
                </a:schemeClr>
              </a:solidFill>
              <a:ea typeface="楷体_GB2312"/>
            </a:endParaRPr>
          </a:p>
        </p:txBody>
      </p:sp>
      <p:cxnSp>
        <p:nvCxnSpPr>
          <p:cNvPr id="24" name="直接连接符 23"/>
          <p:cNvCxnSpPr/>
          <p:nvPr/>
        </p:nvCxnSpPr>
        <p:spPr>
          <a:xfrm>
            <a:off x="7402831"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 name="TextBox 54"/>
          <p:cNvSpPr txBox="1"/>
          <p:nvPr/>
        </p:nvSpPr>
        <p:spPr>
          <a:xfrm>
            <a:off x="8225507"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sp>
        <p:nvSpPr>
          <p:cNvPr id="26" name="TextBox 55"/>
          <p:cNvSpPr txBox="1"/>
          <p:nvPr/>
        </p:nvSpPr>
        <p:spPr>
          <a:xfrm>
            <a:off x="8225507"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48</a:t>
            </a:r>
            <a:endParaRPr lang="zh-CN" altLang="en-US" sz="3200" dirty="0">
              <a:solidFill>
                <a:schemeClr val="tx1">
                  <a:lumMod val="95000"/>
                  <a:lumOff val="5000"/>
                </a:schemeClr>
              </a:solidFill>
              <a:ea typeface="楷体_GB2312"/>
            </a:endParaRPr>
          </a:p>
        </p:txBody>
      </p:sp>
      <p:cxnSp>
        <p:nvCxnSpPr>
          <p:cNvPr id="27" name="直接连接符 26"/>
          <p:cNvCxnSpPr/>
          <p:nvPr/>
        </p:nvCxnSpPr>
        <p:spPr>
          <a:xfrm>
            <a:off x="8321213"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8" name="TextBox 57"/>
          <p:cNvSpPr txBox="1"/>
          <p:nvPr/>
        </p:nvSpPr>
        <p:spPr>
          <a:xfrm>
            <a:off x="9159926" y="2398410"/>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59" name="TextBox 58"/>
          <p:cNvSpPr txBox="1"/>
          <p:nvPr/>
        </p:nvSpPr>
        <p:spPr>
          <a:xfrm>
            <a:off x="9064220"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cxnSp>
        <p:nvCxnSpPr>
          <p:cNvPr id="60" name="直接连接符 59"/>
          <p:cNvCxnSpPr/>
          <p:nvPr/>
        </p:nvCxnSpPr>
        <p:spPr>
          <a:xfrm>
            <a:off x="9159926"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2020542" y="3757851"/>
            <a:ext cx="2244525" cy="584775"/>
          </a:xfrm>
          <a:prstGeom prst="rect">
            <a:avLst/>
          </a:prstGeom>
        </p:spPr>
        <p:txBody>
          <a:bodyPr wrap="none">
            <a:spAutoFit/>
          </a:bodyPr>
          <a:p>
            <a:r>
              <a:rPr lang="zh-CN" altLang="en-US" sz="3200" dirty="0" smtClean="0">
                <a:solidFill>
                  <a:srgbClr val="FF0000"/>
                </a:solidFill>
                <a:latin typeface="+mn-ea"/>
                <a:ea typeface="+mn-ea"/>
              </a:rPr>
              <a:t>最简分数：</a:t>
            </a:r>
            <a:endParaRPr lang="zh-CN" altLang="en-US" sz="3200" dirty="0">
              <a:solidFill>
                <a:srgbClr val="FF0000"/>
              </a:solidFill>
              <a:latin typeface="+mn-ea"/>
              <a:ea typeface="+mn-ea"/>
            </a:endParaRPr>
          </a:p>
        </p:txBody>
      </p:sp>
      <p:sp>
        <p:nvSpPr>
          <p:cNvPr id="61" name="TextBox 60"/>
          <p:cNvSpPr txBox="1"/>
          <p:nvPr/>
        </p:nvSpPr>
        <p:spPr>
          <a:xfrm>
            <a:off x="4191374" y="3550538"/>
            <a:ext cx="601447" cy="584775"/>
          </a:xfrm>
          <a:prstGeom prst="rect">
            <a:avLst/>
          </a:prstGeom>
          <a:noFill/>
        </p:spPr>
        <p:txBody>
          <a:bodyPr wrap="none" rtlCol="0">
            <a:spAutoFit/>
          </a:bodyPr>
          <a:p>
            <a:r>
              <a:rPr lang="en-US" altLang="zh-CN" sz="3200" dirty="0" smtClean="0">
                <a:solidFill>
                  <a:srgbClr val="FF0000"/>
                </a:solidFill>
                <a:ea typeface="楷体_GB2312"/>
              </a:rPr>
              <a:t>15</a:t>
            </a:r>
            <a:endParaRPr lang="zh-CN" altLang="en-US" sz="3200" dirty="0">
              <a:solidFill>
                <a:srgbClr val="FF0000"/>
              </a:solidFill>
              <a:ea typeface="楷体_GB2312"/>
            </a:endParaRPr>
          </a:p>
        </p:txBody>
      </p:sp>
      <p:sp>
        <p:nvSpPr>
          <p:cNvPr id="62" name="TextBox 61"/>
          <p:cNvSpPr txBox="1"/>
          <p:nvPr/>
        </p:nvSpPr>
        <p:spPr>
          <a:xfrm>
            <a:off x="4191374" y="3973875"/>
            <a:ext cx="601447" cy="584775"/>
          </a:xfrm>
          <a:prstGeom prst="rect">
            <a:avLst/>
          </a:prstGeom>
          <a:noFill/>
        </p:spPr>
        <p:txBody>
          <a:bodyPr wrap="none" rtlCol="0">
            <a:spAutoFit/>
          </a:bodyPr>
          <a:p>
            <a:r>
              <a:rPr lang="en-US" altLang="zh-CN" sz="3200" dirty="0" smtClean="0">
                <a:solidFill>
                  <a:srgbClr val="FF0000"/>
                </a:solidFill>
                <a:ea typeface="楷体_GB2312"/>
              </a:rPr>
              <a:t>16</a:t>
            </a:r>
            <a:endParaRPr lang="zh-CN" altLang="en-US" sz="3200" dirty="0">
              <a:solidFill>
                <a:srgbClr val="FF0000"/>
              </a:solidFill>
              <a:ea typeface="楷体_GB2312"/>
            </a:endParaRPr>
          </a:p>
        </p:txBody>
      </p:sp>
      <p:cxnSp>
        <p:nvCxnSpPr>
          <p:cNvPr id="63" name="直接连接符 62"/>
          <p:cNvCxnSpPr/>
          <p:nvPr/>
        </p:nvCxnSpPr>
        <p:spPr>
          <a:xfrm>
            <a:off x="4302374" y="405459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4960682" y="3550538"/>
            <a:ext cx="601447" cy="584775"/>
          </a:xfrm>
          <a:prstGeom prst="rect">
            <a:avLst/>
          </a:prstGeom>
          <a:noFill/>
        </p:spPr>
        <p:txBody>
          <a:bodyPr wrap="none" rtlCol="0">
            <a:spAutoFit/>
          </a:bodyPr>
          <a:p>
            <a:r>
              <a:rPr lang="en-US" altLang="zh-CN" sz="3200" dirty="0" smtClean="0">
                <a:solidFill>
                  <a:srgbClr val="FF0000"/>
                </a:solidFill>
                <a:ea typeface="楷体_GB2312"/>
              </a:rPr>
              <a:t>10</a:t>
            </a:r>
            <a:endParaRPr lang="zh-CN" altLang="en-US" sz="3200" dirty="0">
              <a:solidFill>
                <a:srgbClr val="FF0000"/>
              </a:solidFill>
              <a:ea typeface="楷体_GB2312"/>
            </a:endParaRPr>
          </a:p>
        </p:txBody>
      </p:sp>
      <p:sp>
        <p:nvSpPr>
          <p:cNvPr id="65" name="TextBox 64"/>
          <p:cNvSpPr txBox="1"/>
          <p:nvPr/>
        </p:nvSpPr>
        <p:spPr>
          <a:xfrm>
            <a:off x="4986065" y="3973875"/>
            <a:ext cx="601447" cy="584775"/>
          </a:xfrm>
          <a:prstGeom prst="rect">
            <a:avLst/>
          </a:prstGeom>
          <a:noFill/>
        </p:spPr>
        <p:txBody>
          <a:bodyPr wrap="none" rtlCol="0">
            <a:spAutoFit/>
          </a:bodyPr>
          <a:p>
            <a:r>
              <a:rPr lang="en-US" altLang="zh-CN" sz="3200" dirty="0" smtClean="0">
                <a:solidFill>
                  <a:srgbClr val="FF0000"/>
                </a:solidFill>
                <a:ea typeface="楷体_GB2312"/>
              </a:rPr>
              <a:t>21</a:t>
            </a:r>
            <a:endParaRPr lang="zh-CN" altLang="en-US" sz="3200" dirty="0">
              <a:solidFill>
                <a:srgbClr val="FF0000"/>
              </a:solidFill>
              <a:ea typeface="楷体_GB2312"/>
            </a:endParaRPr>
          </a:p>
        </p:txBody>
      </p:sp>
      <p:cxnSp>
        <p:nvCxnSpPr>
          <p:cNvPr id="66" name="直接连接符 65"/>
          <p:cNvCxnSpPr/>
          <p:nvPr/>
        </p:nvCxnSpPr>
        <p:spPr>
          <a:xfrm>
            <a:off x="5097065" y="405459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5800162" y="3550538"/>
            <a:ext cx="601447" cy="584775"/>
          </a:xfrm>
          <a:prstGeom prst="rect">
            <a:avLst/>
          </a:prstGeom>
          <a:noFill/>
        </p:spPr>
        <p:txBody>
          <a:bodyPr wrap="none" rtlCol="0">
            <a:spAutoFit/>
          </a:bodyPr>
          <a:p>
            <a:r>
              <a:rPr lang="en-US" altLang="zh-CN" sz="3200" dirty="0" smtClean="0">
                <a:solidFill>
                  <a:srgbClr val="FF0000"/>
                </a:solidFill>
                <a:ea typeface="楷体_GB2312"/>
              </a:rPr>
              <a:t>17</a:t>
            </a:r>
            <a:endParaRPr lang="zh-CN" altLang="en-US" sz="3200" dirty="0">
              <a:solidFill>
                <a:srgbClr val="FF0000"/>
              </a:solidFill>
              <a:ea typeface="楷体_GB2312"/>
            </a:endParaRPr>
          </a:p>
        </p:txBody>
      </p:sp>
      <p:sp>
        <p:nvSpPr>
          <p:cNvPr id="69" name="TextBox 68"/>
          <p:cNvSpPr txBox="1"/>
          <p:nvPr/>
        </p:nvSpPr>
        <p:spPr>
          <a:xfrm>
            <a:off x="5823860" y="3973875"/>
            <a:ext cx="601447" cy="584775"/>
          </a:xfrm>
          <a:prstGeom prst="rect">
            <a:avLst/>
          </a:prstGeom>
          <a:noFill/>
        </p:spPr>
        <p:txBody>
          <a:bodyPr wrap="none" rtlCol="0">
            <a:spAutoFit/>
          </a:bodyPr>
          <a:p>
            <a:r>
              <a:rPr lang="en-US" altLang="zh-CN" sz="3200" dirty="0" smtClean="0">
                <a:solidFill>
                  <a:srgbClr val="FF0000"/>
                </a:solidFill>
                <a:ea typeface="楷体_GB2312"/>
              </a:rPr>
              <a:t>30</a:t>
            </a:r>
            <a:endParaRPr lang="zh-CN" altLang="en-US" sz="3200" dirty="0">
              <a:solidFill>
                <a:srgbClr val="FF0000"/>
              </a:solidFill>
              <a:ea typeface="楷体_GB2312"/>
            </a:endParaRPr>
          </a:p>
        </p:txBody>
      </p:sp>
      <p:cxnSp>
        <p:nvCxnSpPr>
          <p:cNvPr id="70" name="直接连接符 69"/>
          <p:cNvCxnSpPr/>
          <p:nvPr/>
        </p:nvCxnSpPr>
        <p:spPr>
          <a:xfrm>
            <a:off x="5913590" y="405459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6615948" y="3550538"/>
            <a:ext cx="601447" cy="584775"/>
          </a:xfrm>
          <a:prstGeom prst="rect">
            <a:avLst/>
          </a:prstGeom>
          <a:noFill/>
        </p:spPr>
        <p:txBody>
          <a:bodyPr wrap="none" rtlCol="0">
            <a:spAutoFit/>
          </a:bodyPr>
          <a:p>
            <a:r>
              <a:rPr lang="en-US" altLang="zh-CN" sz="3200" dirty="0" smtClean="0">
                <a:solidFill>
                  <a:srgbClr val="FF0000"/>
                </a:solidFill>
                <a:ea typeface="楷体_GB2312"/>
              </a:rPr>
              <a:t>31</a:t>
            </a:r>
            <a:endParaRPr lang="zh-CN" altLang="en-US" sz="3200" dirty="0">
              <a:solidFill>
                <a:srgbClr val="FF0000"/>
              </a:solidFill>
              <a:ea typeface="楷体_GB2312"/>
            </a:endParaRPr>
          </a:p>
        </p:txBody>
      </p:sp>
      <p:sp>
        <p:nvSpPr>
          <p:cNvPr id="72" name="TextBox 71"/>
          <p:cNvSpPr txBox="1"/>
          <p:nvPr/>
        </p:nvSpPr>
        <p:spPr>
          <a:xfrm>
            <a:off x="6615948" y="3973875"/>
            <a:ext cx="601447" cy="584775"/>
          </a:xfrm>
          <a:prstGeom prst="rect">
            <a:avLst/>
          </a:prstGeom>
          <a:noFill/>
        </p:spPr>
        <p:txBody>
          <a:bodyPr wrap="none" rtlCol="0">
            <a:spAutoFit/>
          </a:bodyPr>
          <a:p>
            <a:r>
              <a:rPr lang="en-US" altLang="zh-CN" sz="3200" dirty="0" smtClean="0">
                <a:solidFill>
                  <a:srgbClr val="FF0000"/>
                </a:solidFill>
                <a:ea typeface="楷体_GB2312"/>
              </a:rPr>
              <a:t>91</a:t>
            </a:r>
            <a:endParaRPr lang="zh-CN" altLang="en-US" sz="3200" dirty="0">
              <a:solidFill>
                <a:srgbClr val="FF0000"/>
              </a:solidFill>
              <a:ea typeface="楷体_GB2312"/>
            </a:endParaRPr>
          </a:p>
        </p:txBody>
      </p:sp>
      <p:cxnSp>
        <p:nvCxnSpPr>
          <p:cNvPr id="73" name="直接连接符 72"/>
          <p:cNvCxnSpPr/>
          <p:nvPr/>
        </p:nvCxnSpPr>
        <p:spPr>
          <a:xfrm>
            <a:off x="6726948" y="405459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7523149" y="3550538"/>
            <a:ext cx="393056" cy="584775"/>
          </a:xfrm>
          <a:prstGeom prst="rect">
            <a:avLst/>
          </a:prstGeom>
          <a:noFill/>
        </p:spPr>
        <p:txBody>
          <a:bodyPr wrap="none" rtlCol="0">
            <a:spAutoFit/>
          </a:bodyPr>
          <a:p>
            <a:r>
              <a:rPr lang="en-US" altLang="zh-CN" sz="3200" dirty="0" smtClean="0">
                <a:solidFill>
                  <a:srgbClr val="FF0000"/>
                </a:solidFill>
                <a:ea typeface="楷体_GB2312"/>
              </a:rPr>
              <a:t>6</a:t>
            </a:r>
            <a:endParaRPr lang="zh-CN" altLang="en-US" sz="3200" dirty="0">
              <a:solidFill>
                <a:srgbClr val="FF0000"/>
              </a:solidFill>
              <a:ea typeface="楷体_GB2312"/>
            </a:endParaRPr>
          </a:p>
        </p:txBody>
      </p:sp>
      <p:sp>
        <p:nvSpPr>
          <p:cNvPr id="75" name="TextBox 74"/>
          <p:cNvSpPr txBox="1"/>
          <p:nvPr/>
        </p:nvSpPr>
        <p:spPr>
          <a:xfrm>
            <a:off x="7433419" y="3973875"/>
            <a:ext cx="601447" cy="584775"/>
          </a:xfrm>
          <a:prstGeom prst="rect">
            <a:avLst/>
          </a:prstGeom>
          <a:noFill/>
        </p:spPr>
        <p:txBody>
          <a:bodyPr wrap="none" rtlCol="0">
            <a:spAutoFit/>
          </a:bodyPr>
          <a:p>
            <a:r>
              <a:rPr lang="en-US" altLang="zh-CN" sz="3200" dirty="0" smtClean="0">
                <a:solidFill>
                  <a:srgbClr val="FF0000"/>
                </a:solidFill>
                <a:ea typeface="楷体_GB2312"/>
              </a:rPr>
              <a:t>11</a:t>
            </a:r>
            <a:endParaRPr lang="zh-CN" altLang="en-US" sz="3200" dirty="0">
              <a:solidFill>
                <a:srgbClr val="FF0000"/>
              </a:solidFill>
              <a:ea typeface="楷体_GB2312"/>
            </a:endParaRPr>
          </a:p>
        </p:txBody>
      </p:sp>
      <p:cxnSp>
        <p:nvCxnSpPr>
          <p:cNvPr id="76" name="直接连接符 75"/>
          <p:cNvCxnSpPr/>
          <p:nvPr/>
        </p:nvCxnSpPr>
        <p:spPr>
          <a:xfrm>
            <a:off x="7523149" y="4054594"/>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1943051" y="4846682"/>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sp>
        <p:nvSpPr>
          <p:cNvPr id="86" name="TextBox 85"/>
          <p:cNvSpPr txBox="1"/>
          <p:nvPr/>
        </p:nvSpPr>
        <p:spPr>
          <a:xfrm>
            <a:off x="1958345" y="5270019"/>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87" name="直接连接符 86"/>
          <p:cNvCxnSpPr/>
          <p:nvPr/>
        </p:nvCxnSpPr>
        <p:spPr>
          <a:xfrm>
            <a:off x="2038757" y="535073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943051" y="500619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2032819" y="4486642"/>
            <a:ext cx="393056" cy="584775"/>
          </a:xfrm>
          <a:prstGeom prst="rect">
            <a:avLst/>
          </a:prstGeom>
          <a:noFill/>
        </p:spPr>
        <p:txBody>
          <a:bodyPr wrap="none" rtlCol="0">
            <a:spAutoFit/>
          </a:bodyPr>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93" name="直接连接符 92"/>
          <p:cNvCxnSpPr/>
          <p:nvPr/>
        </p:nvCxnSpPr>
        <p:spPr>
          <a:xfrm>
            <a:off x="1960811" y="541839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2032819" y="5630059"/>
            <a:ext cx="393056" cy="584775"/>
          </a:xfrm>
          <a:prstGeom prst="rect">
            <a:avLst/>
          </a:prstGeom>
          <a:noFill/>
        </p:spPr>
        <p:txBody>
          <a:bodyPr wrap="none" rtlCol="0">
            <a:spAutoFit/>
          </a:bodyPr>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sp>
        <p:nvSpPr>
          <p:cNvPr id="95" name="TextBox 94"/>
          <p:cNvSpPr txBox="1"/>
          <p:nvPr/>
        </p:nvSpPr>
        <p:spPr>
          <a:xfrm>
            <a:off x="2536875" y="5045284"/>
            <a:ext cx="393056" cy="584775"/>
          </a:xfrm>
          <a:prstGeom prst="rect">
            <a:avLst/>
          </a:prstGeom>
          <a:noFill/>
        </p:spPr>
        <p:txBody>
          <a:bodyPr wrap="none" rtlCol="0">
            <a:spAutoFit/>
          </a:bodyPr>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96" name="TextBox 95"/>
          <p:cNvSpPr txBox="1"/>
          <p:nvPr/>
        </p:nvSpPr>
        <p:spPr>
          <a:xfrm>
            <a:off x="2863899" y="4848859"/>
            <a:ext cx="393056" cy="584775"/>
          </a:xfrm>
          <a:prstGeom prst="rect">
            <a:avLst/>
          </a:prstGeom>
          <a:noFill/>
        </p:spPr>
        <p:txBody>
          <a:bodyPr wrap="none" rtlCol="0">
            <a:spAutoFit/>
          </a:bodyPr>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97" name="TextBox 96"/>
          <p:cNvSpPr txBox="1"/>
          <p:nvPr/>
        </p:nvSpPr>
        <p:spPr>
          <a:xfrm>
            <a:off x="2856453" y="5272196"/>
            <a:ext cx="393056" cy="584775"/>
          </a:xfrm>
          <a:prstGeom prst="rect">
            <a:avLst/>
          </a:prstGeom>
          <a:noFill/>
        </p:spPr>
        <p:txBody>
          <a:bodyPr wrap="none" rtlCol="0">
            <a:spAutoFit/>
          </a:bodyPr>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cxnSp>
        <p:nvCxnSpPr>
          <p:cNvPr id="98" name="直接连接符 97"/>
          <p:cNvCxnSpPr/>
          <p:nvPr/>
        </p:nvCxnSpPr>
        <p:spPr>
          <a:xfrm>
            <a:off x="2863899" y="535291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4193059" y="484668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112" name="TextBox 111"/>
          <p:cNvSpPr txBox="1"/>
          <p:nvPr/>
        </p:nvSpPr>
        <p:spPr>
          <a:xfrm>
            <a:off x="4118585" y="5270019"/>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18</a:t>
            </a:r>
            <a:endParaRPr lang="zh-CN" altLang="en-US" sz="3200" dirty="0">
              <a:solidFill>
                <a:schemeClr val="tx1">
                  <a:lumMod val="95000"/>
                  <a:lumOff val="5000"/>
                </a:schemeClr>
              </a:solidFill>
              <a:ea typeface="楷体_GB2312"/>
            </a:endParaRPr>
          </a:p>
        </p:txBody>
      </p:sp>
      <p:cxnSp>
        <p:nvCxnSpPr>
          <p:cNvPr id="113" name="直接连接符 112"/>
          <p:cNvCxnSpPr/>
          <p:nvPr/>
        </p:nvCxnSpPr>
        <p:spPr>
          <a:xfrm>
            <a:off x="4198997" y="535073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4103291" y="500619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4232051" y="4486642"/>
            <a:ext cx="393056" cy="584775"/>
          </a:xfrm>
          <a:prstGeom prst="rect">
            <a:avLst/>
          </a:prstGeom>
          <a:noFill/>
        </p:spPr>
        <p:txBody>
          <a:bodyPr wrap="none" rtlCol="0">
            <a:spAutoFit/>
          </a:bodyPr>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cxnSp>
        <p:nvCxnSpPr>
          <p:cNvPr id="116" name="直接连接符 115"/>
          <p:cNvCxnSpPr/>
          <p:nvPr/>
        </p:nvCxnSpPr>
        <p:spPr>
          <a:xfrm>
            <a:off x="4121051" y="541839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4193059" y="5630059"/>
            <a:ext cx="393056" cy="584775"/>
          </a:xfrm>
          <a:prstGeom prst="rect">
            <a:avLst/>
          </a:prstGeom>
          <a:noFill/>
        </p:spPr>
        <p:txBody>
          <a:bodyPr wrap="none" rtlCol="0">
            <a:spAutoFit/>
          </a:bodyPr>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sp>
        <p:nvSpPr>
          <p:cNvPr id="118" name="TextBox 117"/>
          <p:cNvSpPr txBox="1"/>
          <p:nvPr/>
        </p:nvSpPr>
        <p:spPr>
          <a:xfrm>
            <a:off x="4697115" y="5045284"/>
            <a:ext cx="393056" cy="584775"/>
          </a:xfrm>
          <a:prstGeom prst="rect">
            <a:avLst/>
          </a:prstGeom>
          <a:noFill/>
        </p:spPr>
        <p:txBody>
          <a:bodyPr wrap="none" rtlCol="0">
            <a:spAutoFit/>
          </a:bodyPr>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19" name="TextBox 118"/>
          <p:cNvSpPr txBox="1"/>
          <p:nvPr/>
        </p:nvSpPr>
        <p:spPr>
          <a:xfrm>
            <a:off x="5024139" y="4848859"/>
            <a:ext cx="393056" cy="584775"/>
          </a:xfrm>
          <a:prstGeom prst="rect">
            <a:avLst/>
          </a:prstGeom>
          <a:noFill/>
        </p:spPr>
        <p:txBody>
          <a:bodyPr wrap="none" rtlCol="0">
            <a:spAutoFit/>
          </a:bodyPr>
          <a:p>
            <a:r>
              <a:rPr lang="en-US" altLang="zh-CN" sz="3200" dirty="0" smtClean="0">
                <a:solidFill>
                  <a:srgbClr val="FF0000"/>
                </a:solidFill>
                <a:ea typeface="楷体_GB2312"/>
              </a:rPr>
              <a:t>2</a:t>
            </a:r>
            <a:endParaRPr lang="zh-CN" altLang="en-US" sz="3200" dirty="0">
              <a:solidFill>
                <a:srgbClr val="FF0000"/>
              </a:solidFill>
              <a:ea typeface="楷体_GB2312"/>
            </a:endParaRPr>
          </a:p>
        </p:txBody>
      </p:sp>
      <p:sp>
        <p:nvSpPr>
          <p:cNvPr id="120" name="TextBox 119"/>
          <p:cNvSpPr txBox="1"/>
          <p:nvPr/>
        </p:nvSpPr>
        <p:spPr>
          <a:xfrm>
            <a:off x="5016693" y="5272196"/>
            <a:ext cx="393056" cy="584775"/>
          </a:xfrm>
          <a:prstGeom prst="rect">
            <a:avLst/>
          </a:prstGeom>
          <a:noFill/>
        </p:spPr>
        <p:txBody>
          <a:bodyPr wrap="none" rtlCol="0">
            <a:spAutoFit/>
          </a:bodyPr>
          <a:p>
            <a:r>
              <a:rPr lang="en-US" altLang="zh-CN" sz="3200" dirty="0" smtClean="0">
                <a:solidFill>
                  <a:srgbClr val="FF0000"/>
                </a:solidFill>
                <a:ea typeface="楷体_GB2312"/>
              </a:rPr>
              <a:t>9</a:t>
            </a:r>
            <a:endParaRPr lang="zh-CN" altLang="en-US" sz="3200" dirty="0">
              <a:solidFill>
                <a:srgbClr val="FF0000"/>
              </a:solidFill>
              <a:ea typeface="楷体_GB2312"/>
            </a:endParaRPr>
          </a:p>
        </p:txBody>
      </p:sp>
      <p:cxnSp>
        <p:nvCxnSpPr>
          <p:cNvPr id="121" name="直接连接符 120"/>
          <p:cNvCxnSpPr/>
          <p:nvPr/>
        </p:nvCxnSpPr>
        <p:spPr>
          <a:xfrm>
            <a:off x="5024139" y="535291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6191523" y="4846682"/>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sp>
        <p:nvSpPr>
          <p:cNvPr id="123" name="TextBox 122"/>
          <p:cNvSpPr txBox="1"/>
          <p:nvPr/>
        </p:nvSpPr>
        <p:spPr>
          <a:xfrm>
            <a:off x="6206817" y="5270019"/>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48</a:t>
            </a:r>
            <a:endParaRPr lang="zh-CN" altLang="en-US" sz="3200" dirty="0">
              <a:solidFill>
                <a:schemeClr val="tx1">
                  <a:lumMod val="95000"/>
                  <a:lumOff val="5000"/>
                </a:schemeClr>
              </a:solidFill>
              <a:ea typeface="楷体_GB2312"/>
            </a:endParaRPr>
          </a:p>
        </p:txBody>
      </p:sp>
      <p:cxnSp>
        <p:nvCxnSpPr>
          <p:cNvPr id="124" name="直接连接符 123"/>
          <p:cNvCxnSpPr/>
          <p:nvPr/>
        </p:nvCxnSpPr>
        <p:spPr>
          <a:xfrm>
            <a:off x="6287229" y="535073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191523" y="500619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6281291" y="4486642"/>
            <a:ext cx="393056" cy="584775"/>
          </a:xfrm>
          <a:prstGeom prst="rect">
            <a:avLst/>
          </a:prstGeom>
          <a:noFill/>
        </p:spPr>
        <p:txBody>
          <a:bodyPr wrap="none" rtlCol="0">
            <a:spAutoFit/>
          </a:bodyPr>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cxnSp>
        <p:nvCxnSpPr>
          <p:cNvPr id="127" name="直接连接符 126"/>
          <p:cNvCxnSpPr/>
          <p:nvPr/>
        </p:nvCxnSpPr>
        <p:spPr>
          <a:xfrm>
            <a:off x="6209283" y="541839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8" name="TextBox 127"/>
          <p:cNvSpPr txBox="1"/>
          <p:nvPr/>
        </p:nvSpPr>
        <p:spPr>
          <a:xfrm>
            <a:off x="6281291" y="5630059"/>
            <a:ext cx="393056" cy="584775"/>
          </a:xfrm>
          <a:prstGeom prst="rect">
            <a:avLst/>
          </a:prstGeom>
          <a:noFill/>
        </p:spPr>
        <p:txBody>
          <a:bodyPr wrap="none" rtlCol="0">
            <a:spAutoFit/>
          </a:bodyPr>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sp>
        <p:nvSpPr>
          <p:cNvPr id="159" name="TextBox 158"/>
          <p:cNvSpPr txBox="1"/>
          <p:nvPr/>
        </p:nvSpPr>
        <p:spPr>
          <a:xfrm>
            <a:off x="6785347" y="5045284"/>
            <a:ext cx="393056" cy="584775"/>
          </a:xfrm>
          <a:prstGeom prst="rect">
            <a:avLst/>
          </a:prstGeom>
          <a:noFill/>
        </p:spPr>
        <p:txBody>
          <a:bodyPr wrap="none" rtlCol="0">
            <a:spAutoFit/>
          </a:bodyPr>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60" name="TextBox 159"/>
          <p:cNvSpPr txBox="1"/>
          <p:nvPr/>
        </p:nvSpPr>
        <p:spPr>
          <a:xfrm>
            <a:off x="7112371" y="4848859"/>
            <a:ext cx="393056" cy="584775"/>
          </a:xfrm>
          <a:prstGeom prst="rect">
            <a:avLst/>
          </a:prstGeom>
          <a:noFill/>
        </p:spPr>
        <p:txBody>
          <a:bodyPr wrap="none" rtlCol="0">
            <a:spAutoFit/>
          </a:bodyPr>
          <a:p>
            <a:r>
              <a:rPr lang="en-US" altLang="zh-CN" sz="3200" dirty="0" smtClean="0">
                <a:solidFill>
                  <a:srgbClr val="FF0000"/>
                </a:solidFill>
                <a:ea typeface="楷体_GB2312"/>
              </a:rPr>
              <a:t>1</a:t>
            </a:r>
            <a:endParaRPr lang="zh-CN" altLang="en-US" sz="3200" dirty="0">
              <a:solidFill>
                <a:srgbClr val="FF0000"/>
              </a:solidFill>
              <a:ea typeface="楷体_GB2312"/>
            </a:endParaRPr>
          </a:p>
        </p:txBody>
      </p:sp>
      <p:sp>
        <p:nvSpPr>
          <p:cNvPr id="161" name="TextBox 160"/>
          <p:cNvSpPr txBox="1"/>
          <p:nvPr/>
        </p:nvSpPr>
        <p:spPr>
          <a:xfrm>
            <a:off x="7104925" y="5272196"/>
            <a:ext cx="393056" cy="584775"/>
          </a:xfrm>
          <a:prstGeom prst="rect">
            <a:avLst/>
          </a:prstGeom>
          <a:noFill/>
        </p:spPr>
        <p:txBody>
          <a:bodyPr wrap="none" rtlCol="0">
            <a:spAutoFit/>
          </a:bodyPr>
          <a:p>
            <a:r>
              <a:rPr lang="en-US" altLang="zh-CN" sz="3200" dirty="0" smtClean="0">
                <a:solidFill>
                  <a:srgbClr val="FF0000"/>
                </a:solidFill>
                <a:ea typeface="楷体_GB2312"/>
              </a:rPr>
              <a:t>4</a:t>
            </a:r>
            <a:endParaRPr lang="zh-CN" altLang="en-US" sz="3200" dirty="0">
              <a:solidFill>
                <a:srgbClr val="FF0000"/>
              </a:solidFill>
              <a:ea typeface="楷体_GB2312"/>
            </a:endParaRPr>
          </a:p>
        </p:txBody>
      </p:sp>
      <p:cxnSp>
        <p:nvCxnSpPr>
          <p:cNvPr id="162" name="直接连接符 161"/>
          <p:cNvCxnSpPr/>
          <p:nvPr/>
        </p:nvCxnSpPr>
        <p:spPr>
          <a:xfrm>
            <a:off x="7112371" y="535291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3" name="TextBox 162"/>
          <p:cNvSpPr txBox="1"/>
          <p:nvPr/>
        </p:nvSpPr>
        <p:spPr>
          <a:xfrm>
            <a:off x="8480523" y="484668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164" name="TextBox 163"/>
          <p:cNvSpPr txBox="1"/>
          <p:nvPr/>
        </p:nvSpPr>
        <p:spPr>
          <a:xfrm>
            <a:off x="8367057" y="5270019"/>
            <a:ext cx="601447" cy="584775"/>
          </a:xfrm>
          <a:prstGeom prst="rect">
            <a:avLst/>
          </a:prstGeom>
          <a:noFill/>
        </p:spPr>
        <p:txBody>
          <a:bodyPr wrap="none" rtlCol="0">
            <a:spAutoFit/>
          </a:bodyPr>
          <a:p>
            <a:r>
              <a:rPr lang="en-US" altLang="zh-CN" sz="3200" dirty="0">
                <a:solidFill>
                  <a:schemeClr val="tx1">
                    <a:lumMod val="95000"/>
                    <a:lumOff val="5000"/>
                  </a:schemeClr>
                </a:solidFill>
                <a:ea typeface="楷体_GB2312"/>
              </a:rPr>
              <a:t>1</a:t>
            </a:r>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cxnSp>
        <p:nvCxnSpPr>
          <p:cNvPr id="165" name="直接连接符 164"/>
          <p:cNvCxnSpPr/>
          <p:nvPr/>
        </p:nvCxnSpPr>
        <p:spPr>
          <a:xfrm>
            <a:off x="8447469" y="535073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8351763" y="5006198"/>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7" name="TextBox 166"/>
          <p:cNvSpPr txBox="1"/>
          <p:nvPr/>
        </p:nvSpPr>
        <p:spPr>
          <a:xfrm>
            <a:off x="8441531" y="4486642"/>
            <a:ext cx="393056" cy="584775"/>
          </a:xfrm>
          <a:prstGeom prst="rect">
            <a:avLst/>
          </a:prstGeom>
          <a:noFill/>
        </p:spPr>
        <p:txBody>
          <a:bodyPr wrap="none" rtlCol="0">
            <a:spAutoFit/>
          </a:bodyPr>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cxnSp>
        <p:nvCxnSpPr>
          <p:cNvPr id="168" name="直接连接符 167"/>
          <p:cNvCxnSpPr/>
          <p:nvPr/>
        </p:nvCxnSpPr>
        <p:spPr>
          <a:xfrm>
            <a:off x="8369523" y="5418390"/>
            <a:ext cx="601447" cy="2923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8441531" y="5630059"/>
            <a:ext cx="393056" cy="584775"/>
          </a:xfrm>
          <a:prstGeom prst="rect">
            <a:avLst/>
          </a:prstGeom>
          <a:noFill/>
        </p:spPr>
        <p:txBody>
          <a:bodyPr wrap="none" rtlCol="0">
            <a:spAutoFit/>
          </a:bodyPr>
          <a:p>
            <a:r>
              <a:rPr lang="en-US" altLang="zh-CN" sz="3200" dirty="0" smtClean="0">
                <a:solidFill>
                  <a:srgbClr val="FF0000"/>
                </a:solidFill>
                <a:ea typeface="楷体_GB2312"/>
              </a:rPr>
              <a:t>5</a:t>
            </a:r>
            <a:endParaRPr lang="zh-CN" altLang="en-US" sz="3200" dirty="0">
              <a:solidFill>
                <a:srgbClr val="FF0000"/>
              </a:solidFill>
              <a:ea typeface="楷体_GB2312"/>
            </a:endParaRPr>
          </a:p>
        </p:txBody>
      </p:sp>
      <p:sp>
        <p:nvSpPr>
          <p:cNvPr id="170" name="TextBox 169"/>
          <p:cNvSpPr txBox="1"/>
          <p:nvPr/>
        </p:nvSpPr>
        <p:spPr>
          <a:xfrm>
            <a:off x="8945587" y="5045284"/>
            <a:ext cx="393056" cy="584775"/>
          </a:xfrm>
          <a:prstGeom prst="rect">
            <a:avLst/>
          </a:prstGeom>
          <a:noFill/>
        </p:spPr>
        <p:txBody>
          <a:bodyPr wrap="none" rtlCol="0">
            <a:spAutoFit/>
          </a:bodyPr>
          <a:p>
            <a:r>
              <a:rPr lang="en-US" altLang="zh-CN" sz="3200" dirty="0" smtClean="0">
                <a:solidFill>
                  <a:srgbClr val="FF0000"/>
                </a:solidFill>
                <a:ea typeface="楷体_GB2312"/>
              </a:rPr>
              <a:t>=</a:t>
            </a:r>
            <a:endParaRPr lang="zh-CN" altLang="en-US" sz="3200" dirty="0">
              <a:solidFill>
                <a:srgbClr val="FF0000"/>
              </a:solidFill>
              <a:ea typeface="楷体_GB2312"/>
            </a:endParaRPr>
          </a:p>
        </p:txBody>
      </p:sp>
      <p:sp>
        <p:nvSpPr>
          <p:cNvPr id="171" name="TextBox 170"/>
          <p:cNvSpPr txBox="1"/>
          <p:nvPr/>
        </p:nvSpPr>
        <p:spPr>
          <a:xfrm>
            <a:off x="9272611" y="4848859"/>
            <a:ext cx="393056" cy="584775"/>
          </a:xfrm>
          <a:prstGeom prst="rect">
            <a:avLst/>
          </a:prstGeom>
          <a:noFill/>
        </p:spPr>
        <p:txBody>
          <a:bodyPr wrap="none" rtlCol="0">
            <a:spAutoFit/>
          </a:bodyPr>
          <a:p>
            <a:r>
              <a:rPr lang="en-US" altLang="zh-CN" sz="3200" dirty="0" smtClean="0">
                <a:solidFill>
                  <a:srgbClr val="FF0000"/>
                </a:solidFill>
                <a:ea typeface="楷体_GB2312"/>
              </a:rPr>
              <a:t>3</a:t>
            </a:r>
            <a:endParaRPr lang="zh-CN" altLang="en-US" sz="3200" dirty="0">
              <a:solidFill>
                <a:srgbClr val="FF0000"/>
              </a:solidFill>
              <a:ea typeface="楷体_GB2312"/>
            </a:endParaRPr>
          </a:p>
        </p:txBody>
      </p:sp>
      <p:sp>
        <p:nvSpPr>
          <p:cNvPr id="172" name="TextBox 171"/>
          <p:cNvSpPr txBox="1"/>
          <p:nvPr/>
        </p:nvSpPr>
        <p:spPr>
          <a:xfrm>
            <a:off x="9265165" y="5272196"/>
            <a:ext cx="393056" cy="584775"/>
          </a:xfrm>
          <a:prstGeom prst="rect">
            <a:avLst/>
          </a:prstGeom>
          <a:noFill/>
        </p:spPr>
        <p:txBody>
          <a:bodyPr wrap="none" rtlCol="0">
            <a:spAutoFit/>
          </a:bodyPr>
          <a:p>
            <a:r>
              <a:rPr lang="en-US" altLang="zh-CN" sz="3200" dirty="0" smtClean="0">
                <a:solidFill>
                  <a:srgbClr val="FF0000"/>
                </a:solidFill>
                <a:ea typeface="楷体_GB2312"/>
              </a:rPr>
              <a:t>5</a:t>
            </a:r>
            <a:endParaRPr lang="zh-CN" altLang="en-US" sz="3200" dirty="0">
              <a:solidFill>
                <a:srgbClr val="FF0000"/>
              </a:solidFill>
              <a:ea typeface="楷体_GB2312"/>
            </a:endParaRPr>
          </a:p>
        </p:txBody>
      </p:sp>
      <p:cxnSp>
        <p:nvCxnSpPr>
          <p:cNvPr id="173" name="直接连接符 172"/>
          <p:cNvCxnSpPr/>
          <p:nvPr/>
        </p:nvCxnSpPr>
        <p:spPr>
          <a:xfrm>
            <a:off x="9272611" y="5352915"/>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barn(inVertical)">
                                      <p:cBhvr>
                                        <p:cTn id="12" dur="500"/>
                                        <p:tgtEl>
                                          <p:spTgt spid="6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barn(inVertical)">
                                      <p:cBhvr>
                                        <p:cTn id="15" dur="500"/>
                                        <p:tgtEl>
                                          <p:spTgt spid="62"/>
                                        </p:tgtEl>
                                      </p:cBhvr>
                                    </p:animEffect>
                                  </p:childTnLst>
                                </p:cTn>
                              </p:par>
                              <p:par>
                                <p:cTn id="16" presetID="16" presetClass="entr" presetSubtype="21" fill="hold"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barn(inVertical)">
                                      <p:cBhvr>
                                        <p:cTn id="18" dur="500"/>
                                        <p:tgtEl>
                                          <p:spTgt spid="6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barn(inVertical)">
                                      <p:cBhvr>
                                        <p:cTn id="23" dur="500"/>
                                        <p:tgtEl>
                                          <p:spTgt spid="6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barn(inVertical)">
                                      <p:cBhvr>
                                        <p:cTn id="26" dur="500"/>
                                        <p:tgtEl>
                                          <p:spTgt spid="65"/>
                                        </p:tgtEl>
                                      </p:cBhvr>
                                    </p:animEffect>
                                  </p:childTnLst>
                                </p:cTn>
                              </p:par>
                              <p:par>
                                <p:cTn id="27" presetID="16" presetClass="entr" presetSubtype="21"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barn(inVertical)">
                                      <p:cBhvr>
                                        <p:cTn id="29" dur="500"/>
                                        <p:tgtEl>
                                          <p:spTgt spid="6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barn(inVertical)">
                                      <p:cBhvr>
                                        <p:cTn id="34" dur="500"/>
                                        <p:tgtEl>
                                          <p:spTgt spid="68"/>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barn(inVertical)">
                                      <p:cBhvr>
                                        <p:cTn id="37" dur="500"/>
                                        <p:tgtEl>
                                          <p:spTgt spid="69"/>
                                        </p:tgtEl>
                                      </p:cBhvr>
                                    </p:animEffect>
                                  </p:childTnLst>
                                </p:cTn>
                              </p:par>
                              <p:par>
                                <p:cTn id="38" presetID="16" presetClass="entr" presetSubtype="21" fill="hold" nodeType="withEffect">
                                  <p:stCondLst>
                                    <p:cond delay="0"/>
                                  </p:stCondLst>
                                  <p:childTnLst>
                                    <p:set>
                                      <p:cBhvr>
                                        <p:cTn id="39" dur="1" fill="hold">
                                          <p:stCondLst>
                                            <p:cond delay="0"/>
                                          </p:stCondLst>
                                        </p:cTn>
                                        <p:tgtEl>
                                          <p:spTgt spid="70"/>
                                        </p:tgtEl>
                                        <p:attrNameLst>
                                          <p:attrName>style.visibility</p:attrName>
                                        </p:attrNameLst>
                                      </p:cBhvr>
                                      <p:to>
                                        <p:strVal val="visible"/>
                                      </p:to>
                                    </p:set>
                                    <p:animEffect transition="in" filter="barn(inVertical)">
                                      <p:cBhvr>
                                        <p:cTn id="40" dur="500"/>
                                        <p:tgtEl>
                                          <p:spTgt spid="70"/>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barn(inVertical)">
                                      <p:cBhvr>
                                        <p:cTn id="45" dur="500"/>
                                        <p:tgtEl>
                                          <p:spTgt spid="71"/>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barn(inVertical)">
                                      <p:cBhvr>
                                        <p:cTn id="48" dur="500"/>
                                        <p:tgtEl>
                                          <p:spTgt spid="72"/>
                                        </p:tgtEl>
                                      </p:cBhvr>
                                    </p:animEffect>
                                  </p:childTnLst>
                                </p:cTn>
                              </p:par>
                              <p:par>
                                <p:cTn id="49" presetID="16" presetClass="entr" presetSubtype="21"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barn(inVertical)">
                                      <p:cBhvr>
                                        <p:cTn id="51" dur="500"/>
                                        <p:tgtEl>
                                          <p:spTgt spid="73"/>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barn(inVertical)">
                                      <p:cBhvr>
                                        <p:cTn id="56" dur="500"/>
                                        <p:tgtEl>
                                          <p:spTgt spid="74"/>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barn(inVertical)">
                                      <p:cBhvr>
                                        <p:cTn id="59" dur="500"/>
                                        <p:tgtEl>
                                          <p:spTgt spid="75"/>
                                        </p:tgtEl>
                                      </p:cBhvr>
                                    </p:animEffect>
                                  </p:childTnLst>
                                </p:cTn>
                              </p:par>
                              <p:par>
                                <p:cTn id="60" presetID="16" presetClass="entr" presetSubtype="21" fill="hold" nodeType="with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barn(inVertical)">
                                      <p:cBhvr>
                                        <p:cTn id="62" dur="500"/>
                                        <p:tgtEl>
                                          <p:spTgt spid="76"/>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8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8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8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left)">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93"/>
                                        </p:tgtEl>
                                        <p:attrNameLst>
                                          <p:attrName>style.visibility</p:attrName>
                                        </p:attrNameLst>
                                      </p:cBhvr>
                                      <p:to>
                                        <p:strVal val="visible"/>
                                      </p:to>
                                    </p:set>
                                    <p:animEffect transition="in" filter="wipe(left)">
                                      <p:cBhvr>
                                        <p:cTn id="80" dur="500"/>
                                        <p:tgtEl>
                                          <p:spTgt spid="9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wipe(down)">
                                      <p:cBhvr>
                                        <p:cTn id="85" dur="500"/>
                                        <p:tgtEl>
                                          <p:spTgt spid="9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wipe(down)">
                                      <p:cBhvr>
                                        <p:cTn id="90" dur="500"/>
                                        <p:tgtEl>
                                          <p:spTgt spid="94"/>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wipe(down)">
                                      <p:cBhvr>
                                        <p:cTn id="95" dur="500"/>
                                        <p:tgtEl>
                                          <p:spTgt spid="95"/>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96"/>
                                        </p:tgtEl>
                                        <p:attrNameLst>
                                          <p:attrName>style.visibility</p:attrName>
                                        </p:attrNameLst>
                                      </p:cBhvr>
                                      <p:to>
                                        <p:strVal val="visible"/>
                                      </p:to>
                                    </p:set>
                                    <p:animEffect transition="in" filter="wipe(down)">
                                      <p:cBhvr>
                                        <p:cTn id="100" dur="500"/>
                                        <p:tgtEl>
                                          <p:spTgt spid="96"/>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97"/>
                                        </p:tgtEl>
                                        <p:attrNameLst>
                                          <p:attrName>style.visibility</p:attrName>
                                        </p:attrNameLst>
                                      </p:cBhvr>
                                      <p:to>
                                        <p:strVal val="visible"/>
                                      </p:to>
                                    </p:set>
                                    <p:animEffect transition="in" filter="wipe(down)">
                                      <p:cBhvr>
                                        <p:cTn id="103" dur="500"/>
                                        <p:tgtEl>
                                          <p:spTgt spid="97"/>
                                        </p:tgtEl>
                                      </p:cBhvr>
                                    </p:animEffect>
                                  </p:childTnLst>
                                </p:cTn>
                              </p:par>
                              <p:par>
                                <p:cTn id="104" presetID="22" presetClass="entr" presetSubtype="4" fill="hold" nodeType="withEffect">
                                  <p:stCondLst>
                                    <p:cond delay="0"/>
                                  </p:stCondLst>
                                  <p:childTnLst>
                                    <p:set>
                                      <p:cBhvr>
                                        <p:cTn id="105" dur="1" fill="hold">
                                          <p:stCondLst>
                                            <p:cond delay="0"/>
                                          </p:stCondLst>
                                        </p:cTn>
                                        <p:tgtEl>
                                          <p:spTgt spid="98"/>
                                        </p:tgtEl>
                                        <p:attrNameLst>
                                          <p:attrName>style.visibility</p:attrName>
                                        </p:attrNameLst>
                                      </p:cBhvr>
                                      <p:to>
                                        <p:strVal val="visible"/>
                                      </p:to>
                                    </p:set>
                                    <p:animEffect transition="in" filter="wipe(down)">
                                      <p:cBhvr>
                                        <p:cTn id="106" dur="500"/>
                                        <p:tgtEl>
                                          <p:spTgt spid="98"/>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11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11"/>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1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114"/>
                                        </p:tgtEl>
                                        <p:attrNameLst>
                                          <p:attrName>style.visibility</p:attrName>
                                        </p:attrNameLst>
                                      </p:cBhvr>
                                      <p:to>
                                        <p:strVal val="visible"/>
                                      </p:to>
                                    </p:set>
                                    <p:animEffect transition="in" filter="wipe(left)">
                                      <p:cBhvr>
                                        <p:cTn id="119" dur="500"/>
                                        <p:tgtEl>
                                          <p:spTgt spid="11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116"/>
                                        </p:tgtEl>
                                        <p:attrNameLst>
                                          <p:attrName>style.visibility</p:attrName>
                                        </p:attrNameLst>
                                      </p:cBhvr>
                                      <p:to>
                                        <p:strVal val="visible"/>
                                      </p:to>
                                    </p:set>
                                    <p:animEffect transition="in" filter="wipe(left)">
                                      <p:cBhvr>
                                        <p:cTn id="124" dur="500"/>
                                        <p:tgtEl>
                                          <p:spTgt spid="1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115"/>
                                        </p:tgtEl>
                                        <p:attrNameLst>
                                          <p:attrName>style.visibility</p:attrName>
                                        </p:attrNameLst>
                                      </p:cBhvr>
                                      <p:to>
                                        <p:strVal val="visible"/>
                                      </p:to>
                                    </p:set>
                                    <p:animEffect transition="in" filter="wipe(down)">
                                      <p:cBhvr>
                                        <p:cTn id="129" dur="500"/>
                                        <p:tgtEl>
                                          <p:spTgt spid="11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grpId="0" nodeType="clickEffect">
                                  <p:stCondLst>
                                    <p:cond delay="0"/>
                                  </p:stCondLst>
                                  <p:childTnLst>
                                    <p:set>
                                      <p:cBhvr>
                                        <p:cTn id="133" dur="1" fill="hold">
                                          <p:stCondLst>
                                            <p:cond delay="0"/>
                                          </p:stCondLst>
                                        </p:cTn>
                                        <p:tgtEl>
                                          <p:spTgt spid="117"/>
                                        </p:tgtEl>
                                        <p:attrNameLst>
                                          <p:attrName>style.visibility</p:attrName>
                                        </p:attrNameLst>
                                      </p:cBhvr>
                                      <p:to>
                                        <p:strVal val="visible"/>
                                      </p:to>
                                    </p:set>
                                    <p:animEffect transition="in" filter="wipe(down)">
                                      <p:cBhvr>
                                        <p:cTn id="134" dur="500"/>
                                        <p:tgtEl>
                                          <p:spTgt spid="117"/>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4" fill="hold" grpId="0" nodeType="clickEffect">
                                  <p:stCondLst>
                                    <p:cond delay="0"/>
                                  </p:stCondLst>
                                  <p:childTnLst>
                                    <p:set>
                                      <p:cBhvr>
                                        <p:cTn id="138" dur="1" fill="hold">
                                          <p:stCondLst>
                                            <p:cond delay="0"/>
                                          </p:stCondLst>
                                        </p:cTn>
                                        <p:tgtEl>
                                          <p:spTgt spid="118"/>
                                        </p:tgtEl>
                                        <p:attrNameLst>
                                          <p:attrName>style.visibility</p:attrName>
                                        </p:attrNameLst>
                                      </p:cBhvr>
                                      <p:to>
                                        <p:strVal val="visible"/>
                                      </p:to>
                                    </p:set>
                                    <p:animEffect transition="in" filter="wipe(down)">
                                      <p:cBhvr>
                                        <p:cTn id="139" dur="500"/>
                                        <p:tgtEl>
                                          <p:spTgt spid="118"/>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4" fill="hold" grpId="0" nodeType="clickEffect">
                                  <p:stCondLst>
                                    <p:cond delay="0"/>
                                  </p:stCondLst>
                                  <p:childTnLst>
                                    <p:set>
                                      <p:cBhvr>
                                        <p:cTn id="143" dur="1" fill="hold">
                                          <p:stCondLst>
                                            <p:cond delay="0"/>
                                          </p:stCondLst>
                                        </p:cTn>
                                        <p:tgtEl>
                                          <p:spTgt spid="119"/>
                                        </p:tgtEl>
                                        <p:attrNameLst>
                                          <p:attrName>style.visibility</p:attrName>
                                        </p:attrNameLst>
                                      </p:cBhvr>
                                      <p:to>
                                        <p:strVal val="visible"/>
                                      </p:to>
                                    </p:set>
                                    <p:animEffect transition="in" filter="wipe(down)">
                                      <p:cBhvr>
                                        <p:cTn id="144" dur="500"/>
                                        <p:tgtEl>
                                          <p:spTgt spid="119"/>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120"/>
                                        </p:tgtEl>
                                        <p:attrNameLst>
                                          <p:attrName>style.visibility</p:attrName>
                                        </p:attrNameLst>
                                      </p:cBhvr>
                                      <p:to>
                                        <p:strVal val="visible"/>
                                      </p:to>
                                    </p:set>
                                    <p:animEffect transition="in" filter="wipe(down)">
                                      <p:cBhvr>
                                        <p:cTn id="147" dur="500"/>
                                        <p:tgtEl>
                                          <p:spTgt spid="120"/>
                                        </p:tgtEl>
                                      </p:cBhvr>
                                    </p:animEffect>
                                  </p:childTnLst>
                                </p:cTn>
                              </p:par>
                              <p:par>
                                <p:cTn id="148" presetID="22" presetClass="entr" presetSubtype="4" fill="hold" nodeType="withEffect">
                                  <p:stCondLst>
                                    <p:cond delay="0"/>
                                  </p:stCondLst>
                                  <p:childTnLst>
                                    <p:set>
                                      <p:cBhvr>
                                        <p:cTn id="149" dur="1" fill="hold">
                                          <p:stCondLst>
                                            <p:cond delay="0"/>
                                          </p:stCondLst>
                                        </p:cTn>
                                        <p:tgtEl>
                                          <p:spTgt spid="121"/>
                                        </p:tgtEl>
                                        <p:attrNameLst>
                                          <p:attrName>style.visibility</p:attrName>
                                        </p:attrNameLst>
                                      </p:cBhvr>
                                      <p:to>
                                        <p:strVal val="visible"/>
                                      </p:to>
                                    </p:set>
                                    <p:animEffect transition="in" filter="wipe(down)">
                                      <p:cBhvr>
                                        <p:cTn id="150" dur="500"/>
                                        <p:tgtEl>
                                          <p:spTgt spid="121"/>
                                        </p:tgtEl>
                                      </p:cBhvr>
                                    </p:animEffec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123"/>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22"/>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124"/>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nodeType="clickEffect">
                                  <p:stCondLst>
                                    <p:cond delay="0"/>
                                  </p:stCondLst>
                                  <p:childTnLst>
                                    <p:set>
                                      <p:cBhvr>
                                        <p:cTn id="162" dur="1" fill="hold">
                                          <p:stCondLst>
                                            <p:cond delay="0"/>
                                          </p:stCondLst>
                                        </p:cTn>
                                        <p:tgtEl>
                                          <p:spTgt spid="125"/>
                                        </p:tgtEl>
                                        <p:attrNameLst>
                                          <p:attrName>style.visibility</p:attrName>
                                        </p:attrNameLst>
                                      </p:cBhvr>
                                      <p:to>
                                        <p:strVal val="visible"/>
                                      </p:to>
                                    </p:set>
                                    <p:animEffect transition="in" filter="wipe(left)">
                                      <p:cBhvr>
                                        <p:cTn id="163" dur="500"/>
                                        <p:tgtEl>
                                          <p:spTgt spid="125"/>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nodeType="clickEffect">
                                  <p:stCondLst>
                                    <p:cond delay="0"/>
                                  </p:stCondLst>
                                  <p:childTnLst>
                                    <p:set>
                                      <p:cBhvr>
                                        <p:cTn id="167" dur="1" fill="hold">
                                          <p:stCondLst>
                                            <p:cond delay="0"/>
                                          </p:stCondLst>
                                        </p:cTn>
                                        <p:tgtEl>
                                          <p:spTgt spid="127"/>
                                        </p:tgtEl>
                                        <p:attrNameLst>
                                          <p:attrName>style.visibility</p:attrName>
                                        </p:attrNameLst>
                                      </p:cBhvr>
                                      <p:to>
                                        <p:strVal val="visible"/>
                                      </p:to>
                                    </p:set>
                                    <p:animEffect transition="in" filter="wipe(left)">
                                      <p:cBhvr>
                                        <p:cTn id="168" dur="500"/>
                                        <p:tgtEl>
                                          <p:spTgt spid="127"/>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4" fill="hold" grpId="0" nodeType="clickEffect">
                                  <p:stCondLst>
                                    <p:cond delay="0"/>
                                  </p:stCondLst>
                                  <p:childTnLst>
                                    <p:set>
                                      <p:cBhvr>
                                        <p:cTn id="172" dur="1" fill="hold">
                                          <p:stCondLst>
                                            <p:cond delay="0"/>
                                          </p:stCondLst>
                                        </p:cTn>
                                        <p:tgtEl>
                                          <p:spTgt spid="126"/>
                                        </p:tgtEl>
                                        <p:attrNameLst>
                                          <p:attrName>style.visibility</p:attrName>
                                        </p:attrNameLst>
                                      </p:cBhvr>
                                      <p:to>
                                        <p:strVal val="visible"/>
                                      </p:to>
                                    </p:set>
                                    <p:animEffect transition="in" filter="wipe(down)">
                                      <p:cBhvr>
                                        <p:cTn id="173" dur="500"/>
                                        <p:tgtEl>
                                          <p:spTgt spid="126"/>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4" fill="hold" grpId="0" nodeType="clickEffect">
                                  <p:stCondLst>
                                    <p:cond delay="0"/>
                                  </p:stCondLst>
                                  <p:childTnLst>
                                    <p:set>
                                      <p:cBhvr>
                                        <p:cTn id="177" dur="1" fill="hold">
                                          <p:stCondLst>
                                            <p:cond delay="0"/>
                                          </p:stCondLst>
                                        </p:cTn>
                                        <p:tgtEl>
                                          <p:spTgt spid="128"/>
                                        </p:tgtEl>
                                        <p:attrNameLst>
                                          <p:attrName>style.visibility</p:attrName>
                                        </p:attrNameLst>
                                      </p:cBhvr>
                                      <p:to>
                                        <p:strVal val="visible"/>
                                      </p:to>
                                    </p:set>
                                    <p:animEffect transition="in" filter="wipe(down)">
                                      <p:cBhvr>
                                        <p:cTn id="178" dur="500"/>
                                        <p:tgtEl>
                                          <p:spTgt spid="128"/>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4" fill="hold" grpId="0" nodeType="clickEffect">
                                  <p:stCondLst>
                                    <p:cond delay="0"/>
                                  </p:stCondLst>
                                  <p:childTnLst>
                                    <p:set>
                                      <p:cBhvr>
                                        <p:cTn id="182" dur="1" fill="hold">
                                          <p:stCondLst>
                                            <p:cond delay="0"/>
                                          </p:stCondLst>
                                        </p:cTn>
                                        <p:tgtEl>
                                          <p:spTgt spid="159"/>
                                        </p:tgtEl>
                                        <p:attrNameLst>
                                          <p:attrName>style.visibility</p:attrName>
                                        </p:attrNameLst>
                                      </p:cBhvr>
                                      <p:to>
                                        <p:strVal val="visible"/>
                                      </p:to>
                                    </p:set>
                                    <p:animEffect transition="in" filter="wipe(down)">
                                      <p:cBhvr>
                                        <p:cTn id="183" dur="500"/>
                                        <p:tgtEl>
                                          <p:spTgt spid="159"/>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4" fill="hold" grpId="0" nodeType="clickEffect">
                                  <p:stCondLst>
                                    <p:cond delay="0"/>
                                  </p:stCondLst>
                                  <p:childTnLst>
                                    <p:set>
                                      <p:cBhvr>
                                        <p:cTn id="187" dur="1" fill="hold">
                                          <p:stCondLst>
                                            <p:cond delay="0"/>
                                          </p:stCondLst>
                                        </p:cTn>
                                        <p:tgtEl>
                                          <p:spTgt spid="160"/>
                                        </p:tgtEl>
                                        <p:attrNameLst>
                                          <p:attrName>style.visibility</p:attrName>
                                        </p:attrNameLst>
                                      </p:cBhvr>
                                      <p:to>
                                        <p:strVal val="visible"/>
                                      </p:to>
                                    </p:set>
                                    <p:animEffect transition="in" filter="wipe(down)">
                                      <p:cBhvr>
                                        <p:cTn id="188" dur="500"/>
                                        <p:tgtEl>
                                          <p:spTgt spid="160"/>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161"/>
                                        </p:tgtEl>
                                        <p:attrNameLst>
                                          <p:attrName>style.visibility</p:attrName>
                                        </p:attrNameLst>
                                      </p:cBhvr>
                                      <p:to>
                                        <p:strVal val="visible"/>
                                      </p:to>
                                    </p:set>
                                    <p:animEffect transition="in" filter="wipe(down)">
                                      <p:cBhvr>
                                        <p:cTn id="191" dur="500"/>
                                        <p:tgtEl>
                                          <p:spTgt spid="161"/>
                                        </p:tgtEl>
                                      </p:cBhvr>
                                    </p:animEffect>
                                  </p:childTnLst>
                                </p:cTn>
                              </p:par>
                              <p:par>
                                <p:cTn id="192" presetID="22" presetClass="entr" presetSubtype="4" fill="hold" nodeType="withEffect">
                                  <p:stCondLst>
                                    <p:cond delay="0"/>
                                  </p:stCondLst>
                                  <p:childTnLst>
                                    <p:set>
                                      <p:cBhvr>
                                        <p:cTn id="193" dur="1" fill="hold">
                                          <p:stCondLst>
                                            <p:cond delay="0"/>
                                          </p:stCondLst>
                                        </p:cTn>
                                        <p:tgtEl>
                                          <p:spTgt spid="162"/>
                                        </p:tgtEl>
                                        <p:attrNameLst>
                                          <p:attrName>style.visibility</p:attrName>
                                        </p:attrNameLst>
                                      </p:cBhvr>
                                      <p:to>
                                        <p:strVal val="visible"/>
                                      </p:to>
                                    </p:set>
                                    <p:animEffect transition="in" filter="wipe(down)">
                                      <p:cBhvr>
                                        <p:cTn id="194" dur="500"/>
                                        <p:tgtEl>
                                          <p:spTgt spid="162"/>
                                        </p:tgtEl>
                                      </p:cBhvr>
                                    </p:animEffec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164"/>
                                        </p:tgtEl>
                                        <p:attrNameLst>
                                          <p:attrName>style.visibility</p:attrName>
                                        </p:attrNameLst>
                                      </p:cBhvr>
                                      <p:to>
                                        <p:strVal val="visible"/>
                                      </p:to>
                                    </p:set>
                                  </p:childTnLst>
                                </p:cTn>
                              </p:par>
                              <p:par>
                                <p:cTn id="199" presetID="1" presetClass="entr" presetSubtype="0" fill="hold" grpId="0" nodeType="withEffect">
                                  <p:stCondLst>
                                    <p:cond delay="0"/>
                                  </p:stCondLst>
                                  <p:childTnLst>
                                    <p:set>
                                      <p:cBhvr>
                                        <p:cTn id="200" dur="1" fill="hold">
                                          <p:stCondLst>
                                            <p:cond delay="0"/>
                                          </p:stCondLst>
                                        </p:cTn>
                                        <p:tgtEl>
                                          <p:spTgt spid="163"/>
                                        </p:tgtEl>
                                        <p:attrNameLst>
                                          <p:attrName>style.visibility</p:attrName>
                                        </p:attrNameLst>
                                      </p:cBhvr>
                                      <p:to>
                                        <p:strVal val="visible"/>
                                      </p:to>
                                    </p:set>
                                  </p:childTnLst>
                                </p:cTn>
                              </p:par>
                              <p:par>
                                <p:cTn id="201" presetID="1" presetClass="entr" presetSubtype="0" fill="hold" nodeType="withEffect">
                                  <p:stCondLst>
                                    <p:cond delay="0"/>
                                  </p:stCondLst>
                                  <p:childTnLst>
                                    <p:set>
                                      <p:cBhvr>
                                        <p:cTn id="202" dur="1" fill="hold">
                                          <p:stCondLst>
                                            <p:cond delay="0"/>
                                          </p:stCondLst>
                                        </p:cTn>
                                        <p:tgtEl>
                                          <p:spTgt spid="165"/>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22" presetClass="entr" presetSubtype="8" fill="hold" nodeType="clickEffect">
                                  <p:stCondLst>
                                    <p:cond delay="0"/>
                                  </p:stCondLst>
                                  <p:childTnLst>
                                    <p:set>
                                      <p:cBhvr>
                                        <p:cTn id="206" dur="1" fill="hold">
                                          <p:stCondLst>
                                            <p:cond delay="0"/>
                                          </p:stCondLst>
                                        </p:cTn>
                                        <p:tgtEl>
                                          <p:spTgt spid="166"/>
                                        </p:tgtEl>
                                        <p:attrNameLst>
                                          <p:attrName>style.visibility</p:attrName>
                                        </p:attrNameLst>
                                      </p:cBhvr>
                                      <p:to>
                                        <p:strVal val="visible"/>
                                      </p:to>
                                    </p:set>
                                    <p:animEffect transition="in" filter="wipe(left)">
                                      <p:cBhvr>
                                        <p:cTn id="207" dur="500"/>
                                        <p:tgtEl>
                                          <p:spTgt spid="166"/>
                                        </p:tgtEl>
                                      </p:cBhvr>
                                    </p:animEffect>
                                  </p:childTnLst>
                                </p:cTn>
                              </p:par>
                            </p:childTnLst>
                          </p:cTn>
                        </p:par>
                      </p:childTnLst>
                    </p:cTn>
                  </p:par>
                  <p:par>
                    <p:cTn id="208" fill="hold">
                      <p:stCondLst>
                        <p:cond delay="indefinite"/>
                      </p:stCondLst>
                      <p:childTnLst>
                        <p:par>
                          <p:cTn id="209" fill="hold">
                            <p:stCondLst>
                              <p:cond delay="0"/>
                            </p:stCondLst>
                            <p:childTnLst>
                              <p:par>
                                <p:cTn id="210" presetID="22" presetClass="entr" presetSubtype="8" fill="hold" nodeType="clickEffect">
                                  <p:stCondLst>
                                    <p:cond delay="0"/>
                                  </p:stCondLst>
                                  <p:childTnLst>
                                    <p:set>
                                      <p:cBhvr>
                                        <p:cTn id="211" dur="1" fill="hold">
                                          <p:stCondLst>
                                            <p:cond delay="0"/>
                                          </p:stCondLst>
                                        </p:cTn>
                                        <p:tgtEl>
                                          <p:spTgt spid="168"/>
                                        </p:tgtEl>
                                        <p:attrNameLst>
                                          <p:attrName>style.visibility</p:attrName>
                                        </p:attrNameLst>
                                      </p:cBhvr>
                                      <p:to>
                                        <p:strVal val="visible"/>
                                      </p:to>
                                    </p:set>
                                    <p:animEffect transition="in" filter="wipe(left)">
                                      <p:cBhvr>
                                        <p:cTn id="212" dur="500"/>
                                        <p:tgtEl>
                                          <p:spTgt spid="168"/>
                                        </p:tgtEl>
                                      </p:cBhvr>
                                    </p:animEffect>
                                  </p:childTnLst>
                                </p:cTn>
                              </p:par>
                            </p:childTnLst>
                          </p:cTn>
                        </p:par>
                      </p:childTnLst>
                    </p:cTn>
                  </p:par>
                  <p:par>
                    <p:cTn id="213" fill="hold">
                      <p:stCondLst>
                        <p:cond delay="indefinite"/>
                      </p:stCondLst>
                      <p:childTnLst>
                        <p:par>
                          <p:cTn id="214" fill="hold">
                            <p:stCondLst>
                              <p:cond delay="0"/>
                            </p:stCondLst>
                            <p:childTnLst>
                              <p:par>
                                <p:cTn id="215" presetID="22" presetClass="entr" presetSubtype="4" fill="hold" grpId="0" nodeType="clickEffect">
                                  <p:stCondLst>
                                    <p:cond delay="0"/>
                                  </p:stCondLst>
                                  <p:childTnLst>
                                    <p:set>
                                      <p:cBhvr>
                                        <p:cTn id="216" dur="1" fill="hold">
                                          <p:stCondLst>
                                            <p:cond delay="0"/>
                                          </p:stCondLst>
                                        </p:cTn>
                                        <p:tgtEl>
                                          <p:spTgt spid="167"/>
                                        </p:tgtEl>
                                        <p:attrNameLst>
                                          <p:attrName>style.visibility</p:attrName>
                                        </p:attrNameLst>
                                      </p:cBhvr>
                                      <p:to>
                                        <p:strVal val="visible"/>
                                      </p:to>
                                    </p:set>
                                    <p:animEffect transition="in" filter="wipe(down)">
                                      <p:cBhvr>
                                        <p:cTn id="217" dur="500"/>
                                        <p:tgtEl>
                                          <p:spTgt spid="167"/>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4" fill="hold" grpId="0" nodeType="clickEffect">
                                  <p:stCondLst>
                                    <p:cond delay="0"/>
                                  </p:stCondLst>
                                  <p:childTnLst>
                                    <p:set>
                                      <p:cBhvr>
                                        <p:cTn id="221" dur="1" fill="hold">
                                          <p:stCondLst>
                                            <p:cond delay="0"/>
                                          </p:stCondLst>
                                        </p:cTn>
                                        <p:tgtEl>
                                          <p:spTgt spid="169"/>
                                        </p:tgtEl>
                                        <p:attrNameLst>
                                          <p:attrName>style.visibility</p:attrName>
                                        </p:attrNameLst>
                                      </p:cBhvr>
                                      <p:to>
                                        <p:strVal val="visible"/>
                                      </p:to>
                                    </p:set>
                                    <p:animEffect transition="in" filter="wipe(down)">
                                      <p:cBhvr>
                                        <p:cTn id="222" dur="500"/>
                                        <p:tgtEl>
                                          <p:spTgt spid="169"/>
                                        </p:tgtEl>
                                      </p:cBhvr>
                                    </p:animEffect>
                                  </p:childTnLst>
                                </p:cTn>
                              </p:par>
                            </p:childTnLst>
                          </p:cTn>
                        </p:par>
                      </p:childTnLst>
                    </p:cTn>
                  </p:par>
                  <p:par>
                    <p:cTn id="223" fill="hold">
                      <p:stCondLst>
                        <p:cond delay="indefinite"/>
                      </p:stCondLst>
                      <p:childTnLst>
                        <p:par>
                          <p:cTn id="224" fill="hold">
                            <p:stCondLst>
                              <p:cond delay="0"/>
                            </p:stCondLst>
                            <p:childTnLst>
                              <p:par>
                                <p:cTn id="225" presetID="22" presetClass="entr" presetSubtype="4" fill="hold" grpId="0" nodeType="clickEffect">
                                  <p:stCondLst>
                                    <p:cond delay="0"/>
                                  </p:stCondLst>
                                  <p:childTnLst>
                                    <p:set>
                                      <p:cBhvr>
                                        <p:cTn id="226" dur="1" fill="hold">
                                          <p:stCondLst>
                                            <p:cond delay="0"/>
                                          </p:stCondLst>
                                        </p:cTn>
                                        <p:tgtEl>
                                          <p:spTgt spid="170"/>
                                        </p:tgtEl>
                                        <p:attrNameLst>
                                          <p:attrName>style.visibility</p:attrName>
                                        </p:attrNameLst>
                                      </p:cBhvr>
                                      <p:to>
                                        <p:strVal val="visible"/>
                                      </p:to>
                                    </p:set>
                                    <p:animEffect transition="in" filter="wipe(down)">
                                      <p:cBhvr>
                                        <p:cTn id="227" dur="500"/>
                                        <p:tgtEl>
                                          <p:spTgt spid="170"/>
                                        </p:tgtEl>
                                      </p:cBhvr>
                                    </p:animEffect>
                                  </p:childTnLst>
                                </p:cTn>
                              </p:par>
                            </p:childTnLst>
                          </p:cTn>
                        </p:par>
                      </p:childTnLst>
                    </p:cTn>
                  </p:par>
                  <p:par>
                    <p:cTn id="228" fill="hold">
                      <p:stCondLst>
                        <p:cond delay="indefinite"/>
                      </p:stCondLst>
                      <p:childTnLst>
                        <p:par>
                          <p:cTn id="229" fill="hold">
                            <p:stCondLst>
                              <p:cond delay="0"/>
                            </p:stCondLst>
                            <p:childTnLst>
                              <p:par>
                                <p:cTn id="230" presetID="22" presetClass="entr" presetSubtype="4" fill="hold" grpId="0" nodeType="clickEffect">
                                  <p:stCondLst>
                                    <p:cond delay="0"/>
                                  </p:stCondLst>
                                  <p:childTnLst>
                                    <p:set>
                                      <p:cBhvr>
                                        <p:cTn id="231" dur="1" fill="hold">
                                          <p:stCondLst>
                                            <p:cond delay="0"/>
                                          </p:stCondLst>
                                        </p:cTn>
                                        <p:tgtEl>
                                          <p:spTgt spid="171"/>
                                        </p:tgtEl>
                                        <p:attrNameLst>
                                          <p:attrName>style.visibility</p:attrName>
                                        </p:attrNameLst>
                                      </p:cBhvr>
                                      <p:to>
                                        <p:strVal val="visible"/>
                                      </p:to>
                                    </p:set>
                                    <p:animEffect transition="in" filter="wipe(down)">
                                      <p:cBhvr>
                                        <p:cTn id="232" dur="500"/>
                                        <p:tgtEl>
                                          <p:spTgt spid="171"/>
                                        </p:tgtEl>
                                      </p:cBhvr>
                                    </p:animEffect>
                                  </p:childTnLst>
                                </p:cTn>
                              </p:par>
                              <p:par>
                                <p:cTn id="233" presetID="22" presetClass="entr" presetSubtype="4" fill="hold" grpId="0" nodeType="withEffect">
                                  <p:stCondLst>
                                    <p:cond delay="0"/>
                                  </p:stCondLst>
                                  <p:childTnLst>
                                    <p:set>
                                      <p:cBhvr>
                                        <p:cTn id="234" dur="1" fill="hold">
                                          <p:stCondLst>
                                            <p:cond delay="0"/>
                                          </p:stCondLst>
                                        </p:cTn>
                                        <p:tgtEl>
                                          <p:spTgt spid="172"/>
                                        </p:tgtEl>
                                        <p:attrNameLst>
                                          <p:attrName>style.visibility</p:attrName>
                                        </p:attrNameLst>
                                      </p:cBhvr>
                                      <p:to>
                                        <p:strVal val="visible"/>
                                      </p:to>
                                    </p:set>
                                    <p:animEffect transition="in" filter="wipe(down)">
                                      <p:cBhvr>
                                        <p:cTn id="235" dur="500"/>
                                        <p:tgtEl>
                                          <p:spTgt spid="172"/>
                                        </p:tgtEl>
                                      </p:cBhvr>
                                    </p:animEffect>
                                  </p:childTnLst>
                                </p:cTn>
                              </p:par>
                              <p:par>
                                <p:cTn id="236" presetID="22" presetClass="entr" presetSubtype="4" fill="hold" nodeType="withEffect">
                                  <p:stCondLst>
                                    <p:cond delay="0"/>
                                  </p:stCondLst>
                                  <p:childTnLst>
                                    <p:set>
                                      <p:cBhvr>
                                        <p:cTn id="237" dur="1" fill="hold">
                                          <p:stCondLst>
                                            <p:cond delay="0"/>
                                          </p:stCondLst>
                                        </p:cTn>
                                        <p:tgtEl>
                                          <p:spTgt spid="173"/>
                                        </p:tgtEl>
                                        <p:attrNameLst>
                                          <p:attrName>style.visibility</p:attrName>
                                        </p:attrNameLst>
                                      </p:cBhvr>
                                      <p:to>
                                        <p:strVal val="visible"/>
                                      </p:to>
                                    </p:set>
                                    <p:animEffect transition="in" filter="wipe(down)">
                                      <p:cBhvr>
                                        <p:cTn id="238"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61" grpId="0"/>
      <p:bldP spid="62" grpId="0"/>
      <p:bldP spid="64" grpId="0"/>
      <p:bldP spid="65" grpId="0"/>
      <p:bldP spid="68" grpId="0"/>
      <p:bldP spid="69" grpId="0"/>
      <p:bldP spid="71" grpId="0"/>
      <p:bldP spid="72" grpId="0"/>
      <p:bldP spid="74" grpId="0"/>
      <p:bldP spid="75" grpId="0"/>
      <p:bldP spid="85" grpId="0"/>
      <p:bldP spid="86" grpId="0"/>
      <p:bldP spid="92" grpId="0"/>
      <p:bldP spid="94" grpId="0"/>
      <p:bldP spid="95" grpId="0"/>
      <p:bldP spid="96" grpId="0"/>
      <p:bldP spid="97" grpId="0"/>
      <p:bldP spid="111" grpId="0"/>
      <p:bldP spid="112" grpId="0"/>
      <p:bldP spid="115" grpId="0"/>
      <p:bldP spid="117" grpId="0"/>
      <p:bldP spid="118" grpId="0"/>
      <p:bldP spid="119" grpId="0"/>
      <p:bldP spid="120" grpId="0"/>
      <p:bldP spid="122" grpId="0"/>
      <p:bldP spid="123" grpId="0"/>
      <p:bldP spid="126" grpId="0"/>
      <p:bldP spid="128" grpId="0"/>
      <p:bldP spid="159" grpId="0"/>
      <p:bldP spid="160" grpId="0"/>
      <p:bldP spid="161" grpId="0"/>
      <p:bldP spid="163" grpId="0"/>
      <p:bldP spid="164" grpId="0"/>
      <p:bldP spid="167" grpId="0"/>
      <p:bldP spid="169" grpId="0"/>
      <p:bldP spid="170" grpId="0"/>
      <p:bldP spid="171" grpId="0"/>
      <p:bldP spid="17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3"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4"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3" name="TextBox 1"/>
          <p:cNvSpPr txBox="1"/>
          <p:nvPr/>
        </p:nvSpPr>
        <p:spPr>
          <a:xfrm>
            <a:off x="1488440" y="1401430"/>
            <a:ext cx="8776966" cy="584775"/>
          </a:xfrm>
          <a:prstGeom prst="rect">
            <a:avLst/>
          </a:prstGeom>
          <a:noFill/>
        </p:spPr>
        <p:txBody>
          <a:bodyPr wrap="square" rtlCol="0">
            <a:spAutoFit/>
          </a:bodyPr>
          <a:p>
            <a:r>
              <a:rPr lang="en-US" altLang="zh-CN" sz="3200" dirty="0" smtClean="0">
                <a:solidFill>
                  <a:schemeClr val="tx1">
                    <a:lumMod val="95000"/>
                    <a:lumOff val="5000"/>
                  </a:schemeClr>
                </a:solidFill>
                <a:latin typeface="+mn-ea"/>
                <a:ea typeface="+mn-ea"/>
              </a:rPr>
              <a:t>2.</a:t>
            </a:r>
            <a:r>
              <a:rPr lang="zh-CN" altLang="en-US" sz="3200" dirty="0" smtClean="0">
                <a:solidFill>
                  <a:schemeClr val="tx1">
                    <a:lumMod val="95000"/>
                    <a:lumOff val="5000"/>
                  </a:schemeClr>
                </a:solidFill>
                <a:latin typeface="+mn-ea"/>
                <a:ea typeface="+mn-ea"/>
              </a:rPr>
              <a:t>把上下两行相等的两个分数用线连起来。</a:t>
            </a:r>
            <a:endParaRPr lang="zh-CN" altLang="en-US" sz="3200" dirty="0">
              <a:solidFill>
                <a:schemeClr val="tx1">
                  <a:lumMod val="95000"/>
                  <a:lumOff val="5000"/>
                </a:schemeClr>
              </a:solidFill>
              <a:latin typeface="+mn-ea"/>
              <a:ea typeface="+mn-ea"/>
            </a:endParaRPr>
          </a:p>
        </p:txBody>
      </p:sp>
      <p:sp>
        <p:nvSpPr>
          <p:cNvPr id="15" name="TextBox 14"/>
          <p:cNvSpPr txBox="1"/>
          <p:nvPr/>
        </p:nvSpPr>
        <p:spPr>
          <a:xfrm>
            <a:off x="2283008" y="217206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16" name="TextBox 15"/>
          <p:cNvSpPr txBox="1"/>
          <p:nvPr/>
        </p:nvSpPr>
        <p:spPr>
          <a:xfrm>
            <a:off x="2283008" y="259539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6</a:t>
            </a:r>
            <a:endParaRPr lang="zh-CN" altLang="en-US" sz="3200" dirty="0">
              <a:solidFill>
                <a:schemeClr val="tx1">
                  <a:lumMod val="95000"/>
                  <a:lumOff val="5000"/>
                </a:schemeClr>
              </a:solidFill>
              <a:ea typeface="楷体_GB2312"/>
            </a:endParaRPr>
          </a:p>
        </p:txBody>
      </p:sp>
      <p:cxnSp>
        <p:nvCxnSpPr>
          <p:cNvPr id="17" name="直接连接符 16"/>
          <p:cNvCxnSpPr/>
          <p:nvPr/>
        </p:nvCxnSpPr>
        <p:spPr>
          <a:xfrm>
            <a:off x="2283008" y="267611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900200" y="217206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19" name="TextBox 18"/>
          <p:cNvSpPr txBox="1"/>
          <p:nvPr/>
        </p:nvSpPr>
        <p:spPr>
          <a:xfrm>
            <a:off x="3902656" y="259539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7</a:t>
            </a:r>
            <a:endParaRPr lang="zh-CN" altLang="en-US" sz="3200" dirty="0">
              <a:solidFill>
                <a:schemeClr val="tx1">
                  <a:lumMod val="95000"/>
                  <a:lumOff val="5000"/>
                </a:schemeClr>
              </a:solidFill>
              <a:ea typeface="楷体_GB2312"/>
            </a:endParaRPr>
          </a:p>
        </p:txBody>
      </p:sp>
      <p:cxnSp>
        <p:nvCxnSpPr>
          <p:cNvPr id="20" name="直接连接符 19"/>
          <p:cNvCxnSpPr/>
          <p:nvPr/>
        </p:nvCxnSpPr>
        <p:spPr>
          <a:xfrm>
            <a:off x="3916265" y="267611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523368" y="217206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sp>
        <p:nvSpPr>
          <p:cNvPr id="22" name="TextBox 21"/>
          <p:cNvSpPr txBox="1"/>
          <p:nvPr/>
        </p:nvSpPr>
        <p:spPr>
          <a:xfrm>
            <a:off x="5500441" y="259539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5</a:t>
            </a:r>
            <a:endParaRPr lang="zh-CN" altLang="en-US" sz="3200" dirty="0">
              <a:solidFill>
                <a:schemeClr val="tx1">
                  <a:lumMod val="95000"/>
                  <a:lumOff val="5000"/>
                </a:schemeClr>
              </a:solidFill>
              <a:ea typeface="楷体_GB2312"/>
            </a:endParaRPr>
          </a:p>
        </p:txBody>
      </p:sp>
      <p:cxnSp>
        <p:nvCxnSpPr>
          <p:cNvPr id="23" name="直接连接符 22"/>
          <p:cNvCxnSpPr/>
          <p:nvPr/>
        </p:nvCxnSpPr>
        <p:spPr>
          <a:xfrm>
            <a:off x="5525796" y="267611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79552" y="217206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6</a:t>
            </a:r>
            <a:endParaRPr lang="zh-CN" altLang="en-US" sz="3200" dirty="0">
              <a:solidFill>
                <a:schemeClr val="tx1">
                  <a:lumMod val="95000"/>
                  <a:lumOff val="5000"/>
                </a:schemeClr>
              </a:solidFill>
              <a:ea typeface="楷体_GB2312"/>
            </a:endParaRPr>
          </a:p>
        </p:txBody>
      </p:sp>
      <p:sp>
        <p:nvSpPr>
          <p:cNvPr id="25" name="TextBox 24"/>
          <p:cNvSpPr txBox="1"/>
          <p:nvPr/>
        </p:nvSpPr>
        <p:spPr>
          <a:xfrm>
            <a:off x="7179552" y="259539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8</a:t>
            </a:r>
            <a:endParaRPr lang="zh-CN" altLang="en-US" sz="3200" dirty="0">
              <a:solidFill>
                <a:schemeClr val="tx1">
                  <a:lumMod val="95000"/>
                  <a:lumOff val="5000"/>
                </a:schemeClr>
              </a:solidFill>
              <a:ea typeface="楷体_GB2312"/>
            </a:endParaRPr>
          </a:p>
        </p:txBody>
      </p:sp>
      <p:sp>
        <p:nvSpPr>
          <p:cNvPr id="27" name="TextBox 26"/>
          <p:cNvSpPr txBox="1"/>
          <p:nvPr/>
        </p:nvSpPr>
        <p:spPr>
          <a:xfrm>
            <a:off x="8939075" y="217206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28" name="TextBox 27"/>
          <p:cNvSpPr txBox="1"/>
          <p:nvPr/>
        </p:nvSpPr>
        <p:spPr>
          <a:xfrm>
            <a:off x="8940760" y="259539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30" name="TextBox 29"/>
          <p:cNvSpPr txBox="1"/>
          <p:nvPr/>
        </p:nvSpPr>
        <p:spPr>
          <a:xfrm>
            <a:off x="2316024" y="491272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31" name="TextBox 30"/>
          <p:cNvSpPr txBox="1"/>
          <p:nvPr/>
        </p:nvSpPr>
        <p:spPr>
          <a:xfrm>
            <a:off x="2218633" y="5336059"/>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cxnSp>
        <p:nvCxnSpPr>
          <p:cNvPr id="32" name="直接连接符 31"/>
          <p:cNvCxnSpPr/>
          <p:nvPr/>
        </p:nvCxnSpPr>
        <p:spPr>
          <a:xfrm>
            <a:off x="2316024" y="541677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933216" y="491272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sp>
        <p:nvSpPr>
          <p:cNvPr id="34" name="TextBox 33"/>
          <p:cNvSpPr txBox="1"/>
          <p:nvPr/>
        </p:nvSpPr>
        <p:spPr>
          <a:xfrm>
            <a:off x="3935672" y="533605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cxnSp>
        <p:nvCxnSpPr>
          <p:cNvPr id="35" name="直接连接符 34"/>
          <p:cNvCxnSpPr/>
          <p:nvPr/>
        </p:nvCxnSpPr>
        <p:spPr>
          <a:xfrm>
            <a:off x="3949281" y="541677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556384" y="491272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a:t>
            </a:r>
            <a:endParaRPr lang="zh-CN" altLang="en-US" sz="3200" dirty="0">
              <a:solidFill>
                <a:schemeClr val="tx1">
                  <a:lumMod val="95000"/>
                  <a:lumOff val="5000"/>
                </a:schemeClr>
              </a:solidFill>
              <a:ea typeface="楷体_GB2312"/>
            </a:endParaRPr>
          </a:p>
        </p:txBody>
      </p:sp>
      <p:sp>
        <p:nvSpPr>
          <p:cNvPr id="37" name="TextBox 36"/>
          <p:cNvSpPr txBox="1"/>
          <p:nvPr/>
        </p:nvSpPr>
        <p:spPr>
          <a:xfrm>
            <a:off x="5556384" y="533605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cxnSp>
        <p:nvCxnSpPr>
          <p:cNvPr id="38" name="直接连接符 37"/>
          <p:cNvCxnSpPr/>
          <p:nvPr/>
        </p:nvCxnSpPr>
        <p:spPr>
          <a:xfrm>
            <a:off x="5558812" y="541677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212568" y="4912722"/>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sp>
        <p:nvSpPr>
          <p:cNvPr id="40" name="TextBox 39"/>
          <p:cNvSpPr txBox="1"/>
          <p:nvPr/>
        </p:nvSpPr>
        <p:spPr>
          <a:xfrm>
            <a:off x="7212568" y="5336059"/>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a:t>
            </a:r>
            <a:endParaRPr lang="zh-CN" altLang="en-US" sz="3200" dirty="0">
              <a:solidFill>
                <a:schemeClr val="tx1">
                  <a:lumMod val="95000"/>
                  <a:lumOff val="5000"/>
                </a:schemeClr>
              </a:solidFill>
              <a:ea typeface="楷体_GB2312"/>
            </a:endParaRPr>
          </a:p>
        </p:txBody>
      </p:sp>
      <p:cxnSp>
        <p:nvCxnSpPr>
          <p:cNvPr id="41" name="直接连接符 40"/>
          <p:cNvCxnSpPr/>
          <p:nvPr/>
        </p:nvCxnSpPr>
        <p:spPr>
          <a:xfrm>
            <a:off x="7197274" y="541677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8841684" y="4912722"/>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10</a:t>
            </a:r>
            <a:endParaRPr lang="zh-CN" altLang="en-US" sz="3200" dirty="0">
              <a:solidFill>
                <a:schemeClr val="tx1">
                  <a:lumMod val="95000"/>
                  <a:lumOff val="5000"/>
                </a:schemeClr>
              </a:solidFill>
              <a:ea typeface="楷体_GB2312"/>
            </a:endParaRPr>
          </a:p>
        </p:txBody>
      </p:sp>
      <p:sp>
        <p:nvSpPr>
          <p:cNvPr id="43" name="TextBox 42"/>
          <p:cNvSpPr txBox="1"/>
          <p:nvPr/>
        </p:nvSpPr>
        <p:spPr>
          <a:xfrm>
            <a:off x="8843369" y="5336059"/>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25</a:t>
            </a:r>
            <a:endParaRPr lang="zh-CN" altLang="en-US" sz="3200" dirty="0">
              <a:solidFill>
                <a:schemeClr val="tx1">
                  <a:lumMod val="95000"/>
                  <a:lumOff val="5000"/>
                </a:schemeClr>
              </a:solidFill>
              <a:ea typeface="楷体_GB2312"/>
            </a:endParaRPr>
          </a:p>
        </p:txBody>
      </p:sp>
      <p:cxnSp>
        <p:nvCxnSpPr>
          <p:cNvPr id="44" name="直接连接符 43"/>
          <p:cNvCxnSpPr/>
          <p:nvPr/>
        </p:nvCxnSpPr>
        <p:spPr>
          <a:xfrm>
            <a:off x="8972091" y="5416778"/>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6" idx="2"/>
            <a:endCxn id="39" idx="0"/>
          </p:cNvCxnSpPr>
          <p:nvPr/>
        </p:nvCxnSpPr>
        <p:spPr>
          <a:xfrm>
            <a:off x="2479536" y="3180174"/>
            <a:ext cx="4929505" cy="17329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9" idx="2"/>
            <a:endCxn id="30" idx="0"/>
          </p:cNvCxnSpPr>
          <p:nvPr/>
        </p:nvCxnSpPr>
        <p:spPr>
          <a:xfrm flipH="1">
            <a:off x="2512954" y="3180174"/>
            <a:ext cx="1586865" cy="17329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2" idx="2"/>
            <a:endCxn id="42" idx="0"/>
          </p:cNvCxnSpPr>
          <p:nvPr/>
        </p:nvCxnSpPr>
        <p:spPr>
          <a:xfrm>
            <a:off x="5696969" y="3180174"/>
            <a:ext cx="3445510" cy="17329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5" idx="2"/>
            <a:endCxn id="33" idx="0"/>
          </p:cNvCxnSpPr>
          <p:nvPr/>
        </p:nvCxnSpPr>
        <p:spPr>
          <a:xfrm flipH="1">
            <a:off x="4129960" y="3180174"/>
            <a:ext cx="3246120" cy="17329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28" idx="2"/>
            <a:endCxn id="36" idx="0"/>
          </p:cNvCxnSpPr>
          <p:nvPr/>
        </p:nvCxnSpPr>
        <p:spPr>
          <a:xfrm flipH="1">
            <a:off x="5753373" y="3180174"/>
            <a:ext cx="3384550" cy="17329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203448" y="268731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917960" y="2687314"/>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right)">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right)">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right)">
                                      <p:cBhvr>
                                        <p:cTn id="2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3"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4"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pic>
        <p:nvPicPr>
          <p:cNvPr id="38" name="Picture 2" descr="C:\Users\Administrator\Desktop\图片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868" t="11764" r="15042" b="22804"/>
          <a:stretch>
            <a:fillRect/>
          </a:stretch>
        </p:blipFill>
        <p:spPr bwMode="auto">
          <a:xfrm>
            <a:off x="3098928" y="589751"/>
            <a:ext cx="1378790" cy="662363"/>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4871785" y="670139"/>
            <a:ext cx="5601335" cy="521970"/>
          </a:xfrm>
          <a:prstGeom prst="rect">
            <a:avLst/>
          </a:prstGeom>
        </p:spPr>
        <p:txBody>
          <a:bodyPr wrap="none">
            <a:spAutoFit/>
          </a:bodyPr>
          <a:p>
            <a:pPr algn="l"/>
            <a:r>
              <a:rPr sz="2800" dirty="0">
                <a:solidFill>
                  <a:srgbClr val="7030A0"/>
                </a:solidFill>
                <a:latin typeface="微软雅黑" panose="020B0503020204020204" pitchFamily="34" charset="-122"/>
                <a:ea typeface="微软雅黑" panose="020B0503020204020204" pitchFamily="34" charset="-122"/>
              </a:rPr>
              <a:t>2.教材第66页练习十六第1,2,5题。</a:t>
            </a:r>
            <a:endParaRPr sz="2800" dirty="0">
              <a:solidFill>
                <a:srgbClr val="7030A0"/>
              </a:solidFill>
              <a:latin typeface="微软雅黑" panose="020B0503020204020204" pitchFamily="34" charset="-122"/>
              <a:ea typeface="微软雅黑" panose="020B0503020204020204" pitchFamily="34" charset="-122"/>
            </a:endParaRPr>
          </a:p>
        </p:txBody>
      </p:sp>
      <p:sp>
        <p:nvSpPr>
          <p:cNvPr id="3" name="TextBox 7"/>
          <p:cNvSpPr txBox="1"/>
          <p:nvPr/>
        </p:nvSpPr>
        <p:spPr>
          <a:xfrm>
            <a:off x="1721422" y="1478057"/>
            <a:ext cx="8776966" cy="584775"/>
          </a:xfrm>
          <a:prstGeom prst="rect">
            <a:avLst/>
          </a:prstGeom>
          <a:noFill/>
        </p:spPr>
        <p:txBody>
          <a:bodyPr wrap="square" rtlCol="0">
            <a:spAutoFit/>
          </a:bodyPr>
          <a:p>
            <a:r>
              <a:rPr lang="en-US" altLang="zh-CN" sz="3200" dirty="0" smtClean="0">
                <a:solidFill>
                  <a:schemeClr val="tx1">
                    <a:lumMod val="95000"/>
                    <a:lumOff val="5000"/>
                  </a:schemeClr>
                </a:solidFill>
                <a:latin typeface="+mn-ea"/>
                <a:ea typeface="+mn-ea"/>
              </a:rPr>
              <a:t>1.</a:t>
            </a:r>
            <a:r>
              <a:rPr lang="zh-CN" altLang="en-US" sz="3200" dirty="0" smtClean="0">
                <a:solidFill>
                  <a:schemeClr val="tx1">
                    <a:lumMod val="95000"/>
                    <a:lumOff val="5000"/>
                  </a:schemeClr>
                </a:solidFill>
                <a:latin typeface="+mn-ea"/>
                <a:ea typeface="+mn-ea"/>
              </a:rPr>
              <a:t>蓝色部分和红色部分哪个多些？为什么？</a:t>
            </a:r>
            <a:endParaRPr lang="zh-CN" altLang="en-US" sz="3200" dirty="0">
              <a:solidFill>
                <a:schemeClr val="tx1">
                  <a:lumMod val="95000"/>
                  <a:lumOff val="5000"/>
                </a:schemeClr>
              </a:solidFill>
              <a:latin typeface="+mn-ea"/>
              <a:ea typeface="+mn-ea"/>
            </a:endParaRPr>
          </a:p>
        </p:txBody>
      </p:sp>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l="11947" t="5679" r="10233" b="8007"/>
          <a:stretch>
            <a:fillRect/>
          </a:stretch>
        </p:blipFill>
        <p:spPr bwMode="auto">
          <a:xfrm>
            <a:off x="3224530" y="2168525"/>
            <a:ext cx="1530350" cy="155384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l="12715" t="6275" r="13408" b="7087"/>
          <a:stretch>
            <a:fillRect/>
          </a:stretch>
        </p:blipFill>
        <p:spPr bwMode="auto">
          <a:xfrm>
            <a:off x="6797040" y="2242185"/>
            <a:ext cx="1457325" cy="149034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3098993" y="4791442"/>
            <a:ext cx="5186680" cy="706755"/>
          </a:xfrm>
          <a:prstGeom prst="rect">
            <a:avLst/>
          </a:prstGeom>
        </p:spPr>
        <p:txBody>
          <a:bodyPr wrap="none">
            <a:spAutoFit/>
          </a:bodyPr>
          <a:p>
            <a:r>
              <a:rPr lang="zh-CN" altLang="zh-CN" sz="3600" dirty="0">
                <a:solidFill>
                  <a:srgbClr val="FF0000"/>
                </a:solidFill>
                <a:latin typeface="+mn-ea"/>
                <a:ea typeface="+mn-ea"/>
              </a:rPr>
              <a:t>一样多。</a:t>
            </a:r>
            <a:r>
              <a:rPr lang="zh-CN" altLang="zh-CN" sz="3600" dirty="0" smtClean="0">
                <a:solidFill>
                  <a:srgbClr val="FF0000"/>
                </a:solidFill>
                <a:latin typeface="+mn-ea"/>
                <a:ea typeface="+mn-ea"/>
              </a:rPr>
              <a:t>因为</a:t>
            </a:r>
            <a:r>
              <a:rPr lang="en-US" altLang="zh-CN" sz="3600" dirty="0" smtClean="0">
                <a:solidFill>
                  <a:srgbClr val="FF0000"/>
                </a:solidFill>
                <a:latin typeface="+mn-ea"/>
                <a:ea typeface="+mn-ea"/>
              </a:rPr>
              <a:t> </a:t>
            </a:r>
            <a:r>
              <a:rPr lang="en-US" altLang="zh-CN" sz="4000" dirty="0" smtClean="0">
                <a:solidFill>
                  <a:srgbClr val="FF0000"/>
                </a:solidFill>
                <a:latin typeface="+mn-ea"/>
                <a:ea typeface="+mn-ea"/>
              </a:rPr>
              <a:t>      </a:t>
            </a:r>
            <a:r>
              <a:rPr lang="zh-CN" altLang="zh-CN" sz="4000" dirty="0" smtClean="0">
                <a:solidFill>
                  <a:srgbClr val="FF0000"/>
                </a:solidFill>
                <a:latin typeface="+mn-ea"/>
                <a:ea typeface="+mn-ea"/>
              </a:rPr>
              <a:t>。</a:t>
            </a:r>
            <a:endParaRPr lang="zh-CN" altLang="en-US" sz="4000" dirty="0">
              <a:solidFill>
                <a:srgbClr val="FF0000"/>
              </a:solidFill>
              <a:latin typeface="+mn-ea"/>
              <a:ea typeface="+mn-ea"/>
            </a:endParaRPr>
          </a:p>
        </p:txBody>
      </p:sp>
      <p:sp>
        <p:nvSpPr>
          <p:cNvPr id="12" name="TextBox 11"/>
          <p:cNvSpPr txBox="1"/>
          <p:nvPr/>
        </p:nvSpPr>
        <p:spPr>
          <a:xfrm>
            <a:off x="6185917" y="4574401"/>
            <a:ext cx="704039" cy="707886"/>
          </a:xfrm>
          <a:prstGeom prst="rect">
            <a:avLst/>
          </a:prstGeom>
          <a:noFill/>
        </p:spPr>
        <p:txBody>
          <a:bodyPr wrap="none" rtlCol="0">
            <a:spAutoFit/>
          </a:bodyPr>
          <a:p>
            <a:r>
              <a:rPr lang="en-US" altLang="zh-CN" sz="4000" dirty="0" smtClean="0">
                <a:solidFill>
                  <a:srgbClr val="FF0000"/>
                </a:solidFill>
                <a:ea typeface="楷体_GB2312"/>
              </a:rPr>
              <a:t>12</a:t>
            </a:r>
            <a:endParaRPr lang="zh-CN" altLang="en-US" sz="4000" dirty="0">
              <a:solidFill>
                <a:srgbClr val="FF0000"/>
              </a:solidFill>
              <a:ea typeface="楷体_GB2312"/>
            </a:endParaRPr>
          </a:p>
        </p:txBody>
      </p:sp>
      <p:sp>
        <p:nvSpPr>
          <p:cNvPr id="13" name="TextBox 12"/>
          <p:cNvSpPr txBox="1"/>
          <p:nvPr/>
        </p:nvSpPr>
        <p:spPr>
          <a:xfrm>
            <a:off x="6185917" y="5090651"/>
            <a:ext cx="704039" cy="707886"/>
          </a:xfrm>
          <a:prstGeom prst="rect">
            <a:avLst/>
          </a:prstGeom>
          <a:noFill/>
        </p:spPr>
        <p:txBody>
          <a:bodyPr wrap="none" rtlCol="0">
            <a:spAutoFit/>
          </a:bodyPr>
          <a:p>
            <a:r>
              <a:rPr lang="en-US" altLang="zh-CN" sz="4000" dirty="0" smtClean="0">
                <a:solidFill>
                  <a:srgbClr val="FF0000"/>
                </a:solidFill>
                <a:ea typeface="楷体_GB2312"/>
              </a:rPr>
              <a:t>16</a:t>
            </a:r>
            <a:endParaRPr lang="zh-CN" altLang="en-US" sz="4000" dirty="0">
              <a:solidFill>
                <a:srgbClr val="FF0000"/>
              </a:solidFill>
              <a:ea typeface="楷体_GB2312"/>
            </a:endParaRPr>
          </a:p>
        </p:txBody>
      </p:sp>
      <p:cxnSp>
        <p:nvCxnSpPr>
          <p:cNvPr id="14" name="直接连接符 13"/>
          <p:cNvCxnSpPr/>
          <p:nvPr/>
        </p:nvCxnSpPr>
        <p:spPr>
          <a:xfrm>
            <a:off x="6253733" y="5171370"/>
            <a:ext cx="5802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782693" y="4791731"/>
            <a:ext cx="439544" cy="707886"/>
          </a:xfrm>
          <a:prstGeom prst="rect">
            <a:avLst/>
          </a:prstGeom>
          <a:noFill/>
        </p:spPr>
        <p:txBody>
          <a:bodyPr wrap="none" rtlCol="0">
            <a:spAutoFit/>
          </a:bodyPr>
          <a:p>
            <a:r>
              <a:rPr lang="en-US" altLang="zh-CN" sz="4000" dirty="0" smtClean="0">
                <a:solidFill>
                  <a:srgbClr val="FF0000"/>
                </a:solidFill>
                <a:ea typeface="楷体_GB2312"/>
              </a:rPr>
              <a:t>=</a:t>
            </a:r>
            <a:endParaRPr lang="zh-CN" altLang="en-US" sz="4000" dirty="0">
              <a:solidFill>
                <a:srgbClr val="FF0000"/>
              </a:solidFill>
              <a:ea typeface="楷体_GB2312"/>
            </a:endParaRPr>
          </a:p>
        </p:txBody>
      </p:sp>
      <p:sp>
        <p:nvSpPr>
          <p:cNvPr id="11" name="TextBox 15"/>
          <p:cNvSpPr txBox="1"/>
          <p:nvPr/>
        </p:nvSpPr>
        <p:spPr>
          <a:xfrm>
            <a:off x="7253733" y="4574401"/>
            <a:ext cx="444352" cy="707886"/>
          </a:xfrm>
          <a:prstGeom prst="rect">
            <a:avLst/>
          </a:prstGeom>
          <a:noFill/>
        </p:spPr>
        <p:txBody>
          <a:bodyPr wrap="none" rtlCol="0">
            <a:spAutoFit/>
          </a:bodyPr>
          <a:p>
            <a:r>
              <a:rPr lang="en-US" altLang="zh-CN" sz="4000" dirty="0" smtClean="0">
                <a:solidFill>
                  <a:srgbClr val="FF0000"/>
                </a:solidFill>
                <a:ea typeface="楷体_GB2312"/>
              </a:rPr>
              <a:t>6</a:t>
            </a:r>
            <a:endParaRPr lang="zh-CN" altLang="en-US" sz="4000" dirty="0">
              <a:solidFill>
                <a:srgbClr val="FF0000"/>
              </a:solidFill>
              <a:ea typeface="楷体_GB2312"/>
            </a:endParaRPr>
          </a:p>
        </p:txBody>
      </p:sp>
      <p:sp>
        <p:nvSpPr>
          <p:cNvPr id="19" name="TextBox 16"/>
          <p:cNvSpPr txBox="1"/>
          <p:nvPr/>
        </p:nvSpPr>
        <p:spPr>
          <a:xfrm>
            <a:off x="7246287" y="5090651"/>
            <a:ext cx="444352" cy="707886"/>
          </a:xfrm>
          <a:prstGeom prst="rect">
            <a:avLst/>
          </a:prstGeom>
          <a:noFill/>
        </p:spPr>
        <p:txBody>
          <a:bodyPr wrap="none" rtlCol="0">
            <a:spAutoFit/>
          </a:bodyPr>
          <a:p>
            <a:r>
              <a:rPr lang="en-US" altLang="zh-CN" sz="4000" dirty="0" smtClean="0">
                <a:solidFill>
                  <a:srgbClr val="FF0000"/>
                </a:solidFill>
                <a:ea typeface="楷体_GB2312"/>
              </a:rPr>
              <a:t>8</a:t>
            </a:r>
            <a:endParaRPr lang="zh-CN" altLang="en-US" sz="4000" dirty="0">
              <a:solidFill>
                <a:srgbClr val="FF0000"/>
              </a:solidFill>
              <a:ea typeface="楷体_GB2312"/>
            </a:endParaRPr>
          </a:p>
        </p:txBody>
      </p:sp>
      <p:cxnSp>
        <p:nvCxnSpPr>
          <p:cNvPr id="20" name="直接连接符 19"/>
          <p:cNvCxnSpPr/>
          <p:nvPr/>
        </p:nvCxnSpPr>
        <p:spPr>
          <a:xfrm>
            <a:off x="7253733" y="5171370"/>
            <a:ext cx="3930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8"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par>
                                <p:cTn id="27" presetID="22" presetClass="entr" presetSubtype="8"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p:bldP spid="11"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3"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4"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3" name="TextBox 5"/>
          <p:cNvSpPr txBox="1"/>
          <p:nvPr/>
        </p:nvSpPr>
        <p:spPr>
          <a:xfrm>
            <a:off x="1757680" y="1321435"/>
            <a:ext cx="9836150" cy="1076325"/>
          </a:xfrm>
          <a:prstGeom prst="rect">
            <a:avLst/>
          </a:prstGeom>
          <a:noFill/>
        </p:spPr>
        <p:txBody>
          <a:bodyPr wrap="square" rtlCol="0">
            <a:spAutoFit/>
          </a:bodyPr>
          <a:p>
            <a:r>
              <a:rPr lang="en-US" altLang="zh-CN" sz="3200" dirty="0" smtClean="0">
                <a:solidFill>
                  <a:schemeClr val="tx1">
                    <a:lumMod val="95000"/>
                    <a:lumOff val="5000"/>
                  </a:schemeClr>
                </a:solidFill>
                <a:latin typeface="+mn-ea"/>
                <a:ea typeface="+mn-ea"/>
              </a:rPr>
              <a:t>2.</a:t>
            </a:r>
            <a:r>
              <a:rPr lang="zh-CN" altLang="en-US" sz="3200" dirty="0" smtClean="0">
                <a:solidFill>
                  <a:schemeClr val="tx1">
                    <a:lumMod val="95000"/>
                    <a:lumOff val="5000"/>
                  </a:schemeClr>
                </a:solidFill>
                <a:latin typeface="+mn-ea"/>
                <a:ea typeface="+mn-ea"/>
              </a:rPr>
              <a:t>观察下面每个分数的分子和分母，哪些有公因数</a:t>
            </a:r>
            <a:r>
              <a:rPr lang="en-US" altLang="zh-CN" sz="3200" dirty="0" smtClean="0">
                <a:solidFill>
                  <a:schemeClr val="tx1">
                    <a:lumMod val="95000"/>
                    <a:lumOff val="5000"/>
                  </a:schemeClr>
                </a:solidFill>
                <a:latin typeface="+mn-ea"/>
                <a:ea typeface="+mn-ea"/>
              </a:rPr>
              <a:t>2</a:t>
            </a:r>
            <a:r>
              <a:rPr lang="zh-CN" altLang="en-US" sz="3200" dirty="0">
                <a:solidFill>
                  <a:schemeClr val="tx1">
                    <a:lumMod val="95000"/>
                    <a:lumOff val="5000"/>
                  </a:schemeClr>
                </a:solidFill>
                <a:latin typeface="+mn-ea"/>
                <a:ea typeface="+mn-ea"/>
              </a:rPr>
              <a:t>？哪些有</a:t>
            </a:r>
            <a:r>
              <a:rPr lang="zh-CN" altLang="en-US" sz="3200" dirty="0" smtClean="0">
                <a:solidFill>
                  <a:schemeClr val="tx1">
                    <a:lumMod val="95000"/>
                    <a:lumOff val="5000"/>
                  </a:schemeClr>
                </a:solidFill>
                <a:latin typeface="+mn-ea"/>
                <a:ea typeface="+mn-ea"/>
              </a:rPr>
              <a:t>公因数</a:t>
            </a:r>
            <a:r>
              <a:rPr lang="en-US" altLang="zh-CN" sz="3200" dirty="0" smtClean="0">
                <a:solidFill>
                  <a:schemeClr val="tx1">
                    <a:lumMod val="95000"/>
                    <a:lumOff val="5000"/>
                  </a:schemeClr>
                </a:solidFill>
                <a:latin typeface="+mn-ea"/>
                <a:ea typeface="+mn-ea"/>
              </a:rPr>
              <a:t>5</a:t>
            </a:r>
            <a:r>
              <a:rPr lang="zh-CN" altLang="en-US" sz="3200" dirty="0" smtClean="0">
                <a:solidFill>
                  <a:schemeClr val="tx1">
                    <a:lumMod val="95000"/>
                    <a:lumOff val="5000"/>
                  </a:schemeClr>
                </a:solidFill>
                <a:latin typeface="+mn-ea"/>
                <a:ea typeface="+mn-ea"/>
              </a:rPr>
              <a:t>？</a:t>
            </a:r>
            <a:r>
              <a:rPr lang="zh-CN" altLang="en-US" sz="3200" dirty="0">
                <a:solidFill>
                  <a:schemeClr val="tx1">
                    <a:lumMod val="95000"/>
                    <a:lumOff val="5000"/>
                  </a:schemeClr>
                </a:solidFill>
                <a:latin typeface="+mn-ea"/>
                <a:ea typeface="+mn-ea"/>
              </a:rPr>
              <a:t>哪些有</a:t>
            </a:r>
            <a:r>
              <a:rPr lang="zh-CN" altLang="en-US" sz="3200" dirty="0" smtClean="0">
                <a:solidFill>
                  <a:schemeClr val="tx1">
                    <a:lumMod val="95000"/>
                    <a:lumOff val="5000"/>
                  </a:schemeClr>
                </a:solidFill>
                <a:latin typeface="+mn-ea"/>
                <a:ea typeface="+mn-ea"/>
              </a:rPr>
              <a:t>公因数</a:t>
            </a:r>
            <a:r>
              <a:rPr lang="en-US" altLang="zh-CN" sz="3200" dirty="0" smtClean="0">
                <a:solidFill>
                  <a:schemeClr val="tx1">
                    <a:lumMod val="95000"/>
                    <a:lumOff val="5000"/>
                  </a:schemeClr>
                </a:solidFill>
                <a:latin typeface="+mn-ea"/>
                <a:ea typeface="+mn-ea"/>
              </a:rPr>
              <a:t>3</a:t>
            </a:r>
            <a:r>
              <a:rPr lang="zh-CN" altLang="en-US" sz="3200" dirty="0" smtClean="0">
                <a:solidFill>
                  <a:schemeClr val="tx1">
                    <a:lumMod val="95000"/>
                    <a:lumOff val="5000"/>
                  </a:schemeClr>
                </a:solidFill>
                <a:latin typeface="+mn-ea"/>
                <a:ea typeface="+mn-ea"/>
              </a:rPr>
              <a:t>？</a:t>
            </a:r>
            <a:endParaRPr lang="zh-CN" altLang="en-US" sz="3200" dirty="0">
              <a:solidFill>
                <a:schemeClr val="tx1">
                  <a:lumMod val="95000"/>
                  <a:lumOff val="5000"/>
                </a:schemeClr>
              </a:solidFill>
              <a:latin typeface="+mn-ea"/>
              <a:ea typeface="+mn-ea"/>
            </a:endParaRPr>
          </a:p>
        </p:txBody>
      </p:sp>
      <p:sp>
        <p:nvSpPr>
          <p:cNvPr id="15" name="TextBox 7"/>
          <p:cNvSpPr txBox="1"/>
          <p:nvPr/>
        </p:nvSpPr>
        <p:spPr>
          <a:xfrm>
            <a:off x="2471221" y="2398410"/>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16" name="TextBox 8"/>
          <p:cNvSpPr txBox="1"/>
          <p:nvPr/>
        </p:nvSpPr>
        <p:spPr>
          <a:xfrm>
            <a:off x="2471221" y="2821747"/>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8</a:t>
            </a:r>
            <a:endParaRPr lang="zh-CN" altLang="en-US" sz="3200" dirty="0">
              <a:solidFill>
                <a:schemeClr val="tx1">
                  <a:lumMod val="95000"/>
                  <a:lumOff val="5000"/>
                </a:schemeClr>
              </a:solidFill>
              <a:ea typeface="楷体_GB2312"/>
            </a:endParaRPr>
          </a:p>
        </p:txBody>
      </p:sp>
      <p:cxnSp>
        <p:nvCxnSpPr>
          <p:cNvPr id="17" name="直接连接符 16"/>
          <p:cNvCxnSpPr/>
          <p:nvPr/>
        </p:nvCxnSpPr>
        <p:spPr>
          <a:xfrm>
            <a:off x="2471221"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 name="TextBox 10"/>
          <p:cNvSpPr txBox="1"/>
          <p:nvPr/>
        </p:nvSpPr>
        <p:spPr>
          <a:xfrm>
            <a:off x="3620893" y="2398410"/>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9</a:t>
            </a:r>
            <a:endParaRPr lang="zh-CN" altLang="en-US" sz="3200" dirty="0">
              <a:solidFill>
                <a:schemeClr val="tx1">
                  <a:lumMod val="95000"/>
                  <a:lumOff val="5000"/>
                </a:schemeClr>
              </a:solidFill>
              <a:ea typeface="楷体_GB2312"/>
            </a:endParaRPr>
          </a:p>
        </p:txBody>
      </p:sp>
      <p:sp>
        <p:nvSpPr>
          <p:cNvPr id="19" name="TextBox 11"/>
          <p:cNvSpPr txBox="1"/>
          <p:nvPr/>
        </p:nvSpPr>
        <p:spPr>
          <a:xfrm>
            <a:off x="3486966"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12</a:t>
            </a:r>
            <a:endParaRPr lang="zh-CN" altLang="en-US" sz="3200" dirty="0">
              <a:solidFill>
                <a:schemeClr val="tx1">
                  <a:lumMod val="95000"/>
                  <a:lumOff val="5000"/>
                </a:schemeClr>
              </a:solidFill>
              <a:ea typeface="楷体_GB2312"/>
            </a:endParaRPr>
          </a:p>
        </p:txBody>
      </p:sp>
      <p:cxnSp>
        <p:nvCxnSpPr>
          <p:cNvPr id="20" name="直接连接符 19"/>
          <p:cNvCxnSpPr/>
          <p:nvPr/>
        </p:nvCxnSpPr>
        <p:spPr>
          <a:xfrm>
            <a:off x="3597966"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1" name="TextBox 13"/>
          <p:cNvSpPr txBox="1"/>
          <p:nvPr/>
        </p:nvSpPr>
        <p:spPr>
          <a:xfrm>
            <a:off x="4592469"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15</a:t>
            </a:r>
            <a:endParaRPr lang="zh-CN" altLang="en-US" sz="3200" dirty="0">
              <a:solidFill>
                <a:schemeClr val="tx1">
                  <a:lumMod val="95000"/>
                  <a:lumOff val="5000"/>
                </a:schemeClr>
              </a:solidFill>
              <a:ea typeface="楷体_GB2312"/>
            </a:endParaRPr>
          </a:p>
        </p:txBody>
      </p:sp>
      <p:sp>
        <p:nvSpPr>
          <p:cNvPr id="22" name="TextBox 14"/>
          <p:cNvSpPr txBox="1"/>
          <p:nvPr/>
        </p:nvSpPr>
        <p:spPr>
          <a:xfrm>
            <a:off x="4616167"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20</a:t>
            </a:r>
            <a:endParaRPr lang="zh-CN" altLang="en-US" sz="3200" dirty="0">
              <a:solidFill>
                <a:schemeClr val="tx1">
                  <a:lumMod val="95000"/>
                  <a:lumOff val="5000"/>
                </a:schemeClr>
              </a:solidFill>
              <a:ea typeface="楷体_GB2312"/>
            </a:endParaRPr>
          </a:p>
        </p:txBody>
      </p:sp>
      <p:cxnSp>
        <p:nvCxnSpPr>
          <p:cNvPr id="23" name="直接连接符 22"/>
          <p:cNvCxnSpPr/>
          <p:nvPr/>
        </p:nvCxnSpPr>
        <p:spPr>
          <a:xfrm>
            <a:off x="4705897"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4" name="TextBox 16"/>
          <p:cNvSpPr txBox="1"/>
          <p:nvPr/>
        </p:nvSpPr>
        <p:spPr>
          <a:xfrm>
            <a:off x="5742141"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30</a:t>
            </a:r>
            <a:endParaRPr lang="zh-CN" altLang="en-US" sz="3200" dirty="0">
              <a:solidFill>
                <a:schemeClr val="tx1">
                  <a:lumMod val="95000"/>
                  <a:lumOff val="5000"/>
                </a:schemeClr>
              </a:solidFill>
              <a:ea typeface="楷体_GB2312"/>
            </a:endParaRPr>
          </a:p>
        </p:txBody>
      </p:sp>
      <p:sp>
        <p:nvSpPr>
          <p:cNvPr id="25" name="TextBox 17"/>
          <p:cNvSpPr txBox="1"/>
          <p:nvPr/>
        </p:nvSpPr>
        <p:spPr>
          <a:xfrm>
            <a:off x="5757435"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45</a:t>
            </a:r>
            <a:endParaRPr lang="zh-CN" altLang="en-US" sz="3200" dirty="0">
              <a:solidFill>
                <a:schemeClr val="tx1">
                  <a:lumMod val="95000"/>
                  <a:lumOff val="5000"/>
                </a:schemeClr>
              </a:solidFill>
              <a:ea typeface="楷体_GB2312"/>
            </a:endParaRPr>
          </a:p>
        </p:txBody>
      </p:sp>
      <p:cxnSp>
        <p:nvCxnSpPr>
          <p:cNvPr id="26" name="直接连接符 25"/>
          <p:cNvCxnSpPr/>
          <p:nvPr/>
        </p:nvCxnSpPr>
        <p:spPr>
          <a:xfrm>
            <a:off x="5837847"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7" name="TextBox 19"/>
          <p:cNvSpPr txBox="1"/>
          <p:nvPr/>
        </p:nvSpPr>
        <p:spPr>
          <a:xfrm>
            <a:off x="6868886"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40</a:t>
            </a:r>
            <a:endParaRPr lang="zh-CN" altLang="en-US" sz="3200" dirty="0">
              <a:solidFill>
                <a:schemeClr val="tx1">
                  <a:lumMod val="95000"/>
                  <a:lumOff val="5000"/>
                </a:schemeClr>
              </a:solidFill>
              <a:ea typeface="楷体_GB2312"/>
            </a:endParaRPr>
          </a:p>
        </p:txBody>
      </p:sp>
      <p:sp>
        <p:nvSpPr>
          <p:cNvPr id="28" name="TextBox 20"/>
          <p:cNvSpPr txBox="1"/>
          <p:nvPr/>
        </p:nvSpPr>
        <p:spPr>
          <a:xfrm>
            <a:off x="6868886"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60</a:t>
            </a:r>
            <a:endParaRPr lang="zh-CN" altLang="en-US" sz="3200" dirty="0">
              <a:solidFill>
                <a:schemeClr val="tx1">
                  <a:lumMod val="95000"/>
                  <a:lumOff val="5000"/>
                </a:schemeClr>
              </a:solidFill>
              <a:ea typeface="楷体_GB2312"/>
            </a:endParaRPr>
          </a:p>
        </p:txBody>
      </p:sp>
      <p:cxnSp>
        <p:nvCxnSpPr>
          <p:cNvPr id="29" name="直接连接符 28"/>
          <p:cNvCxnSpPr/>
          <p:nvPr/>
        </p:nvCxnSpPr>
        <p:spPr>
          <a:xfrm>
            <a:off x="6979886"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0" name="TextBox 22"/>
          <p:cNvSpPr txBox="1"/>
          <p:nvPr/>
        </p:nvSpPr>
        <p:spPr>
          <a:xfrm>
            <a:off x="7949006" y="2398410"/>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84</a:t>
            </a:r>
            <a:endParaRPr lang="zh-CN" altLang="en-US" sz="3200" dirty="0">
              <a:solidFill>
                <a:schemeClr val="tx1">
                  <a:lumMod val="95000"/>
                  <a:lumOff val="5000"/>
                </a:schemeClr>
              </a:solidFill>
              <a:ea typeface="楷体_GB2312"/>
            </a:endParaRPr>
          </a:p>
        </p:txBody>
      </p:sp>
      <p:sp>
        <p:nvSpPr>
          <p:cNvPr id="31" name="TextBox 23"/>
          <p:cNvSpPr txBox="1"/>
          <p:nvPr/>
        </p:nvSpPr>
        <p:spPr>
          <a:xfrm>
            <a:off x="7951462" y="2821747"/>
            <a:ext cx="601447"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96</a:t>
            </a:r>
            <a:endParaRPr lang="zh-CN" altLang="en-US" sz="3200" dirty="0">
              <a:solidFill>
                <a:schemeClr val="tx1">
                  <a:lumMod val="95000"/>
                  <a:lumOff val="5000"/>
                </a:schemeClr>
              </a:solidFill>
              <a:ea typeface="楷体_GB2312"/>
            </a:endParaRPr>
          </a:p>
        </p:txBody>
      </p:sp>
      <p:cxnSp>
        <p:nvCxnSpPr>
          <p:cNvPr id="32" name="直接连接符 31"/>
          <p:cNvCxnSpPr/>
          <p:nvPr/>
        </p:nvCxnSpPr>
        <p:spPr>
          <a:xfrm>
            <a:off x="8062462" y="290246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640347" y="3550538"/>
            <a:ext cx="5129930" cy="584775"/>
          </a:xfrm>
          <a:prstGeom prst="rect">
            <a:avLst/>
          </a:prstGeom>
        </p:spPr>
        <p:txBody>
          <a:bodyPr wrap="none">
            <a:spAutoFit/>
          </a:bodyPr>
          <a:p>
            <a:r>
              <a:rPr lang="zh-CN" altLang="zh-CN" sz="3200" dirty="0">
                <a:latin typeface="+mn-ea"/>
                <a:ea typeface="+mn-ea"/>
              </a:rPr>
              <a:t>分子和分母有公因数</a:t>
            </a:r>
            <a:r>
              <a:rPr lang="en-US" altLang="zh-CN" sz="3200" dirty="0">
                <a:latin typeface="+mn-ea"/>
                <a:ea typeface="+mn-ea"/>
              </a:rPr>
              <a:t>2</a:t>
            </a:r>
            <a:r>
              <a:rPr lang="zh-CN" altLang="zh-CN" sz="3200" dirty="0">
                <a:latin typeface="+mn-ea"/>
                <a:ea typeface="+mn-ea"/>
              </a:rPr>
              <a:t>的有</a:t>
            </a:r>
            <a:r>
              <a:rPr lang="en-US" altLang="zh-CN" sz="3200" dirty="0">
                <a:latin typeface="+mn-ea"/>
                <a:ea typeface="+mn-ea"/>
              </a:rPr>
              <a:t>:</a:t>
            </a:r>
            <a:endParaRPr lang="zh-CN" altLang="en-US" sz="3200" dirty="0">
              <a:latin typeface="+mn-ea"/>
              <a:ea typeface="+mn-ea"/>
            </a:endParaRPr>
          </a:p>
        </p:txBody>
      </p:sp>
      <p:sp>
        <p:nvSpPr>
          <p:cNvPr id="43" name="TextBox 42"/>
          <p:cNvSpPr txBox="1"/>
          <p:nvPr/>
        </p:nvSpPr>
        <p:spPr>
          <a:xfrm>
            <a:off x="6846669" y="3400573"/>
            <a:ext cx="393056" cy="584775"/>
          </a:xfrm>
          <a:prstGeom prst="rect">
            <a:avLst/>
          </a:prstGeom>
          <a:noFill/>
        </p:spPr>
        <p:txBody>
          <a:bodyPr wrap="none" rtlCol="0">
            <a:spAutoFit/>
          </a:bodyPr>
          <a:p>
            <a:r>
              <a:rPr lang="en-US" altLang="zh-CN" sz="3200" dirty="0" smtClean="0">
                <a:solidFill>
                  <a:srgbClr val="C00000"/>
                </a:solidFill>
                <a:ea typeface="楷体_GB2312"/>
              </a:rPr>
              <a:t>4</a:t>
            </a:r>
            <a:endParaRPr lang="zh-CN" altLang="en-US" sz="3200" dirty="0">
              <a:solidFill>
                <a:srgbClr val="C00000"/>
              </a:solidFill>
              <a:ea typeface="楷体_GB2312"/>
            </a:endParaRPr>
          </a:p>
        </p:txBody>
      </p:sp>
      <p:sp>
        <p:nvSpPr>
          <p:cNvPr id="44" name="TextBox 43"/>
          <p:cNvSpPr txBox="1"/>
          <p:nvPr/>
        </p:nvSpPr>
        <p:spPr>
          <a:xfrm>
            <a:off x="6846669" y="3823910"/>
            <a:ext cx="393056" cy="584775"/>
          </a:xfrm>
          <a:prstGeom prst="rect">
            <a:avLst/>
          </a:prstGeom>
          <a:noFill/>
        </p:spPr>
        <p:txBody>
          <a:bodyPr wrap="none" rtlCol="0">
            <a:spAutoFit/>
          </a:bodyPr>
          <a:p>
            <a:r>
              <a:rPr lang="en-US" altLang="zh-CN" sz="3200" dirty="0" smtClean="0">
                <a:solidFill>
                  <a:srgbClr val="C00000"/>
                </a:solidFill>
                <a:ea typeface="楷体_GB2312"/>
              </a:rPr>
              <a:t>8</a:t>
            </a:r>
            <a:endParaRPr lang="zh-CN" altLang="en-US" sz="3200" dirty="0">
              <a:solidFill>
                <a:srgbClr val="C00000"/>
              </a:solidFill>
              <a:ea typeface="楷体_GB2312"/>
            </a:endParaRPr>
          </a:p>
        </p:txBody>
      </p:sp>
      <p:cxnSp>
        <p:nvCxnSpPr>
          <p:cNvPr id="45" name="直接连接符 44"/>
          <p:cNvCxnSpPr/>
          <p:nvPr/>
        </p:nvCxnSpPr>
        <p:spPr>
          <a:xfrm>
            <a:off x="6846669" y="3904629"/>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807446" y="3400573"/>
            <a:ext cx="601447" cy="584775"/>
          </a:xfrm>
          <a:prstGeom prst="rect">
            <a:avLst/>
          </a:prstGeom>
          <a:noFill/>
        </p:spPr>
        <p:txBody>
          <a:bodyPr wrap="none" rtlCol="0">
            <a:spAutoFit/>
          </a:bodyPr>
          <a:p>
            <a:r>
              <a:rPr lang="en-US" altLang="zh-CN" sz="3200" dirty="0" smtClean="0">
                <a:solidFill>
                  <a:srgbClr val="C00000"/>
                </a:solidFill>
                <a:ea typeface="楷体_GB2312"/>
              </a:rPr>
              <a:t>40</a:t>
            </a:r>
            <a:endParaRPr lang="zh-CN" altLang="en-US" sz="3200" dirty="0">
              <a:solidFill>
                <a:srgbClr val="C00000"/>
              </a:solidFill>
              <a:ea typeface="楷体_GB2312"/>
            </a:endParaRPr>
          </a:p>
        </p:txBody>
      </p:sp>
      <p:sp>
        <p:nvSpPr>
          <p:cNvPr id="47" name="TextBox 46"/>
          <p:cNvSpPr txBox="1"/>
          <p:nvPr/>
        </p:nvSpPr>
        <p:spPr>
          <a:xfrm>
            <a:off x="7807446" y="3823910"/>
            <a:ext cx="601447" cy="584775"/>
          </a:xfrm>
          <a:prstGeom prst="rect">
            <a:avLst/>
          </a:prstGeom>
          <a:noFill/>
        </p:spPr>
        <p:txBody>
          <a:bodyPr wrap="none" rtlCol="0">
            <a:spAutoFit/>
          </a:bodyPr>
          <a:p>
            <a:r>
              <a:rPr lang="en-US" altLang="zh-CN" sz="3200" dirty="0" smtClean="0">
                <a:solidFill>
                  <a:srgbClr val="C00000"/>
                </a:solidFill>
                <a:ea typeface="楷体_GB2312"/>
              </a:rPr>
              <a:t>60</a:t>
            </a:r>
            <a:endParaRPr lang="zh-CN" altLang="en-US" sz="3200" dirty="0">
              <a:solidFill>
                <a:srgbClr val="C00000"/>
              </a:solidFill>
              <a:ea typeface="楷体_GB2312"/>
            </a:endParaRPr>
          </a:p>
        </p:txBody>
      </p:sp>
      <p:cxnSp>
        <p:nvCxnSpPr>
          <p:cNvPr id="51" name="直接连接符 50"/>
          <p:cNvCxnSpPr/>
          <p:nvPr/>
        </p:nvCxnSpPr>
        <p:spPr>
          <a:xfrm>
            <a:off x="7918446" y="3904629"/>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8835054" y="3400573"/>
            <a:ext cx="601447" cy="584775"/>
          </a:xfrm>
          <a:prstGeom prst="rect">
            <a:avLst/>
          </a:prstGeom>
          <a:noFill/>
        </p:spPr>
        <p:txBody>
          <a:bodyPr wrap="none" rtlCol="0">
            <a:spAutoFit/>
          </a:bodyPr>
          <a:p>
            <a:r>
              <a:rPr lang="en-US" altLang="zh-CN" sz="3200" dirty="0" smtClean="0">
                <a:solidFill>
                  <a:srgbClr val="C00000"/>
                </a:solidFill>
                <a:ea typeface="楷体_GB2312"/>
              </a:rPr>
              <a:t>84</a:t>
            </a:r>
            <a:endParaRPr lang="zh-CN" altLang="en-US" sz="3200" dirty="0">
              <a:solidFill>
                <a:srgbClr val="C00000"/>
              </a:solidFill>
              <a:ea typeface="楷体_GB2312"/>
            </a:endParaRPr>
          </a:p>
        </p:txBody>
      </p:sp>
      <p:sp>
        <p:nvSpPr>
          <p:cNvPr id="53" name="TextBox 52"/>
          <p:cNvSpPr txBox="1"/>
          <p:nvPr/>
        </p:nvSpPr>
        <p:spPr>
          <a:xfrm>
            <a:off x="8837510" y="3823910"/>
            <a:ext cx="601447" cy="584775"/>
          </a:xfrm>
          <a:prstGeom prst="rect">
            <a:avLst/>
          </a:prstGeom>
          <a:noFill/>
        </p:spPr>
        <p:txBody>
          <a:bodyPr wrap="none" rtlCol="0">
            <a:spAutoFit/>
          </a:bodyPr>
          <a:p>
            <a:r>
              <a:rPr lang="en-US" altLang="zh-CN" sz="3200" dirty="0" smtClean="0">
                <a:solidFill>
                  <a:srgbClr val="C00000"/>
                </a:solidFill>
                <a:ea typeface="楷体_GB2312"/>
              </a:rPr>
              <a:t>96</a:t>
            </a:r>
            <a:endParaRPr lang="zh-CN" altLang="en-US" sz="3200" dirty="0">
              <a:solidFill>
                <a:srgbClr val="C00000"/>
              </a:solidFill>
              <a:ea typeface="楷体_GB2312"/>
            </a:endParaRPr>
          </a:p>
        </p:txBody>
      </p:sp>
      <p:cxnSp>
        <p:nvCxnSpPr>
          <p:cNvPr id="54" name="直接连接符 53"/>
          <p:cNvCxnSpPr/>
          <p:nvPr/>
        </p:nvCxnSpPr>
        <p:spPr>
          <a:xfrm>
            <a:off x="8948510" y="3904629"/>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1640141" y="4558650"/>
            <a:ext cx="5129930" cy="584775"/>
          </a:xfrm>
          <a:prstGeom prst="rect">
            <a:avLst/>
          </a:prstGeom>
        </p:spPr>
        <p:txBody>
          <a:bodyPr wrap="none">
            <a:spAutoFit/>
          </a:bodyPr>
          <a:p>
            <a:r>
              <a:rPr lang="zh-CN" altLang="zh-CN" sz="3200" dirty="0">
                <a:latin typeface="+mn-ea"/>
                <a:ea typeface="+mn-ea"/>
              </a:rPr>
              <a:t>分子和分母有</a:t>
            </a:r>
            <a:r>
              <a:rPr lang="zh-CN" altLang="zh-CN" sz="3200" dirty="0" smtClean="0">
                <a:latin typeface="+mn-ea"/>
                <a:ea typeface="+mn-ea"/>
              </a:rPr>
              <a:t>公因数</a:t>
            </a:r>
            <a:r>
              <a:rPr lang="en-US" altLang="zh-CN" sz="3200" dirty="0" smtClean="0">
                <a:latin typeface="+mn-ea"/>
                <a:ea typeface="+mn-ea"/>
              </a:rPr>
              <a:t>5</a:t>
            </a:r>
            <a:r>
              <a:rPr lang="zh-CN" altLang="zh-CN" sz="3200" dirty="0" smtClean="0">
                <a:latin typeface="+mn-ea"/>
                <a:ea typeface="+mn-ea"/>
              </a:rPr>
              <a:t>的</a:t>
            </a:r>
            <a:r>
              <a:rPr lang="zh-CN" altLang="zh-CN" sz="3200" dirty="0">
                <a:latin typeface="+mn-ea"/>
                <a:ea typeface="+mn-ea"/>
              </a:rPr>
              <a:t>有</a:t>
            </a:r>
            <a:r>
              <a:rPr lang="en-US" altLang="zh-CN" sz="3200" dirty="0">
                <a:latin typeface="+mn-ea"/>
                <a:ea typeface="+mn-ea"/>
              </a:rPr>
              <a:t>:</a:t>
            </a:r>
            <a:endParaRPr lang="zh-CN" altLang="en-US" sz="3200" dirty="0">
              <a:latin typeface="+mn-ea"/>
              <a:ea typeface="+mn-ea"/>
            </a:endParaRPr>
          </a:p>
        </p:txBody>
      </p:sp>
      <p:sp>
        <p:nvSpPr>
          <p:cNvPr id="56" name="矩形 55"/>
          <p:cNvSpPr/>
          <p:nvPr/>
        </p:nvSpPr>
        <p:spPr>
          <a:xfrm>
            <a:off x="1640141" y="5490399"/>
            <a:ext cx="5129930" cy="584775"/>
          </a:xfrm>
          <a:prstGeom prst="rect">
            <a:avLst/>
          </a:prstGeom>
        </p:spPr>
        <p:txBody>
          <a:bodyPr wrap="none">
            <a:spAutoFit/>
          </a:bodyPr>
          <a:p>
            <a:r>
              <a:rPr lang="zh-CN" altLang="zh-CN" sz="3200" dirty="0">
                <a:latin typeface="+mn-ea"/>
                <a:ea typeface="+mn-ea"/>
              </a:rPr>
              <a:t>分子和分母有</a:t>
            </a:r>
            <a:r>
              <a:rPr lang="zh-CN" altLang="zh-CN" sz="3200" dirty="0" smtClean="0">
                <a:latin typeface="+mn-ea"/>
                <a:ea typeface="+mn-ea"/>
              </a:rPr>
              <a:t>公因数</a:t>
            </a:r>
            <a:r>
              <a:rPr lang="en-US" altLang="zh-CN" sz="3200" dirty="0" smtClean="0">
                <a:latin typeface="+mn-ea"/>
                <a:ea typeface="+mn-ea"/>
              </a:rPr>
              <a:t>3</a:t>
            </a:r>
            <a:r>
              <a:rPr lang="zh-CN" altLang="zh-CN" sz="3200" dirty="0" smtClean="0">
                <a:latin typeface="+mn-ea"/>
                <a:ea typeface="+mn-ea"/>
              </a:rPr>
              <a:t>的</a:t>
            </a:r>
            <a:r>
              <a:rPr lang="zh-CN" altLang="zh-CN" sz="3200" dirty="0">
                <a:latin typeface="+mn-ea"/>
                <a:ea typeface="+mn-ea"/>
              </a:rPr>
              <a:t>有</a:t>
            </a:r>
            <a:r>
              <a:rPr lang="en-US" altLang="zh-CN" sz="3200" dirty="0">
                <a:latin typeface="+mn-ea"/>
                <a:ea typeface="+mn-ea"/>
              </a:rPr>
              <a:t>:</a:t>
            </a:r>
            <a:endParaRPr lang="zh-CN" altLang="en-US" sz="3200" dirty="0">
              <a:latin typeface="+mn-ea"/>
              <a:ea typeface="+mn-ea"/>
            </a:endParaRPr>
          </a:p>
        </p:txBody>
      </p:sp>
      <p:sp>
        <p:nvSpPr>
          <p:cNvPr id="57" name="TextBox 56"/>
          <p:cNvSpPr txBox="1"/>
          <p:nvPr/>
        </p:nvSpPr>
        <p:spPr>
          <a:xfrm>
            <a:off x="6799334" y="4342626"/>
            <a:ext cx="601447" cy="584775"/>
          </a:xfrm>
          <a:prstGeom prst="rect">
            <a:avLst/>
          </a:prstGeom>
          <a:noFill/>
        </p:spPr>
        <p:txBody>
          <a:bodyPr wrap="none" rtlCol="0">
            <a:spAutoFit/>
          </a:bodyPr>
          <a:p>
            <a:r>
              <a:rPr lang="en-US" altLang="zh-CN" sz="3200" dirty="0" smtClean="0">
                <a:solidFill>
                  <a:srgbClr val="C00000"/>
                </a:solidFill>
                <a:ea typeface="楷体_GB2312"/>
              </a:rPr>
              <a:t>15</a:t>
            </a:r>
            <a:endParaRPr lang="zh-CN" altLang="en-US" sz="3200" dirty="0">
              <a:solidFill>
                <a:srgbClr val="C00000"/>
              </a:solidFill>
              <a:ea typeface="楷体_GB2312"/>
            </a:endParaRPr>
          </a:p>
        </p:txBody>
      </p:sp>
      <p:sp>
        <p:nvSpPr>
          <p:cNvPr id="58" name="TextBox 57"/>
          <p:cNvSpPr txBox="1"/>
          <p:nvPr/>
        </p:nvSpPr>
        <p:spPr>
          <a:xfrm>
            <a:off x="6776407" y="4765963"/>
            <a:ext cx="601447" cy="584775"/>
          </a:xfrm>
          <a:prstGeom prst="rect">
            <a:avLst/>
          </a:prstGeom>
          <a:noFill/>
        </p:spPr>
        <p:txBody>
          <a:bodyPr wrap="none" rtlCol="0">
            <a:spAutoFit/>
          </a:bodyPr>
          <a:p>
            <a:r>
              <a:rPr lang="en-US" altLang="zh-CN" sz="3200" dirty="0" smtClean="0">
                <a:solidFill>
                  <a:srgbClr val="C00000"/>
                </a:solidFill>
                <a:ea typeface="楷体_GB2312"/>
              </a:rPr>
              <a:t>20</a:t>
            </a:r>
            <a:endParaRPr lang="zh-CN" altLang="en-US" sz="3200" dirty="0">
              <a:solidFill>
                <a:srgbClr val="C00000"/>
              </a:solidFill>
              <a:ea typeface="楷体_GB2312"/>
            </a:endParaRPr>
          </a:p>
        </p:txBody>
      </p:sp>
      <p:cxnSp>
        <p:nvCxnSpPr>
          <p:cNvPr id="59" name="直接连接符 58"/>
          <p:cNvCxnSpPr/>
          <p:nvPr/>
        </p:nvCxnSpPr>
        <p:spPr>
          <a:xfrm>
            <a:off x="6866137" y="484668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7792152" y="4342626"/>
            <a:ext cx="601447" cy="584775"/>
          </a:xfrm>
          <a:prstGeom prst="rect">
            <a:avLst/>
          </a:prstGeom>
          <a:noFill/>
        </p:spPr>
        <p:txBody>
          <a:bodyPr wrap="none" rtlCol="0">
            <a:spAutoFit/>
          </a:bodyPr>
          <a:p>
            <a:r>
              <a:rPr lang="en-US" altLang="zh-CN" sz="3200" dirty="0" smtClean="0">
                <a:solidFill>
                  <a:srgbClr val="C00000"/>
                </a:solidFill>
                <a:ea typeface="楷体_GB2312"/>
              </a:rPr>
              <a:t>30</a:t>
            </a:r>
            <a:endParaRPr lang="zh-CN" altLang="en-US" sz="3200" dirty="0">
              <a:solidFill>
                <a:srgbClr val="C00000"/>
              </a:solidFill>
              <a:ea typeface="楷体_GB2312"/>
            </a:endParaRPr>
          </a:p>
        </p:txBody>
      </p:sp>
      <p:sp>
        <p:nvSpPr>
          <p:cNvPr id="41" name="TextBox 60"/>
          <p:cNvSpPr txBox="1"/>
          <p:nvPr/>
        </p:nvSpPr>
        <p:spPr>
          <a:xfrm>
            <a:off x="7807446" y="4765963"/>
            <a:ext cx="601447" cy="584775"/>
          </a:xfrm>
          <a:prstGeom prst="rect">
            <a:avLst/>
          </a:prstGeom>
          <a:noFill/>
        </p:spPr>
        <p:txBody>
          <a:bodyPr wrap="none" rtlCol="0">
            <a:spAutoFit/>
          </a:bodyPr>
          <a:p>
            <a:r>
              <a:rPr lang="en-US" altLang="zh-CN" sz="3200" dirty="0" smtClean="0">
                <a:solidFill>
                  <a:srgbClr val="C00000"/>
                </a:solidFill>
                <a:ea typeface="楷体_GB2312"/>
              </a:rPr>
              <a:t>45</a:t>
            </a:r>
            <a:endParaRPr lang="zh-CN" altLang="en-US" sz="3200" dirty="0">
              <a:solidFill>
                <a:srgbClr val="C00000"/>
              </a:solidFill>
              <a:ea typeface="楷体_GB2312"/>
            </a:endParaRPr>
          </a:p>
        </p:txBody>
      </p:sp>
      <p:cxnSp>
        <p:nvCxnSpPr>
          <p:cNvPr id="42" name="直接连接符 41"/>
          <p:cNvCxnSpPr/>
          <p:nvPr/>
        </p:nvCxnSpPr>
        <p:spPr>
          <a:xfrm>
            <a:off x="7887858" y="484668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8" name="TextBox 62"/>
          <p:cNvSpPr txBox="1"/>
          <p:nvPr/>
        </p:nvSpPr>
        <p:spPr>
          <a:xfrm>
            <a:off x="8815558" y="4342626"/>
            <a:ext cx="601447" cy="584775"/>
          </a:xfrm>
          <a:prstGeom prst="rect">
            <a:avLst/>
          </a:prstGeom>
          <a:noFill/>
        </p:spPr>
        <p:txBody>
          <a:bodyPr wrap="none" rtlCol="0">
            <a:spAutoFit/>
          </a:bodyPr>
          <a:p>
            <a:r>
              <a:rPr lang="en-US" altLang="zh-CN" sz="3200" dirty="0" smtClean="0">
                <a:solidFill>
                  <a:srgbClr val="C00000"/>
                </a:solidFill>
                <a:ea typeface="楷体_GB2312"/>
              </a:rPr>
              <a:t>40</a:t>
            </a:r>
            <a:endParaRPr lang="zh-CN" altLang="en-US" sz="3200" dirty="0">
              <a:solidFill>
                <a:srgbClr val="C00000"/>
              </a:solidFill>
              <a:ea typeface="楷体_GB2312"/>
            </a:endParaRPr>
          </a:p>
        </p:txBody>
      </p:sp>
      <p:sp>
        <p:nvSpPr>
          <p:cNvPr id="49" name="TextBox 63"/>
          <p:cNvSpPr txBox="1"/>
          <p:nvPr/>
        </p:nvSpPr>
        <p:spPr>
          <a:xfrm>
            <a:off x="8815558" y="4765963"/>
            <a:ext cx="601447" cy="584775"/>
          </a:xfrm>
          <a:prstGeom prst="rect">
            <a:avLst/>
          </a:prstGeom>
          <a:noFill/>
        </p:spPr>
        <p:txBody>
          <a:bodyPr wrap="none" rtlCol="0">
            <a:spAutoFit/>
          </a:bodyPr>
          <a:p>
            <a:r>
              <a:rPr lang="en-US" altLang="zh-CN" sz="3200" dirty="0" smtClean="0">
                <a:solidFill>
                  <a:srgbClr val="C00000"/>
                </a:solidFill>
                <a:ea typeface="楷体_GB2312"/>
              </a:rPr>
              <a:t>60</a:t>
            </a:r>
            <a:endParaRPr lang="zh-CN" altLang="en-US" sz="3200" dirty="0">
              <a:solidFill>
                <a:srgbClr val="C00000"/>
              </a:solidFill>
              <a:ea typeface="楷体_GB2312"/>
            </a:endParaRPr>
          </a:p>
        </p:txBody>
      </p:sp>
      <p:cxnSp>
        <p:nvCxnSpPr>
          <p:cNvPr id="50" name="直接连接符 49"/>
          <p:cNvCxnSpPr/>
          <p:nvPr/>
        </p:nvCxnSpPr>
        <p:spPr>
          <a:xfrm>
            <a:off x="8926558" y="484668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68" name="TextBox 65"/>
          <p:cNvSpPr txBox="1"/>
          <p:nvPr/>
        </p:nvSpPr>
        <p:spPr>
          <a:xfrm>
            <a:off x="6886636" y="5283086"/>
            <a:ext cx="393056" cy="584775"/>
          </a:xfrm>
          <a:prstGeom prst="rect">
            <a:avLst/>
          </a:prstGeom>
          <a:noFill/>
        </p:spPr>
        <p:txBody>
          <a:bodyPr wrap="none" rtlCol="0">
            <a:spAutoFit/>
          </a:bodyPr>
          <a:p>
            <a:r>
              <a:rPr lang="en-US" altLang="zh-CN" sz="3200" dirty="0" smtClean="0">
                <a:solidFill>
                  <a:srgbClr val="C00000"/>
                </a:solidFill>
                <a:ea typeface="楷体_GB2312"/>
              </a:rPr>
              <a:t>9</a:t>
            </a:r>
            <a:endParaRPr lang="zh-CN" altLang="en-US" sz="3200" dirty="0">
              <a:solidFill>
                <a:srgbClr val="C00000"/>
              </a:solidFill>
              <a:ea typeface="楷体_GB2312"/>
            </a:endParaRPr>
          </a:p>
        </p:txBody>
      </p:sp>
      <p:sp>
        <p:nvSpPr>
          <p:cNvPr id="69" name="TextBox 66"/>
          <p:cNvSpPr txBox="1"/>
          <p:nvPr/>
        </p:nvSpPr>
        <p:spPr>
          <a:xfrm>
            <a:off x="6752709" y="5706423"/>
            <a:ext cx="601447" cy="584775"/>
          </a:xfrm>
          <a:prstGeom prst="rect">
            <a:avLst/>
          </a:prstGeom>
          <a:noFill/>
        </p:spPr>
        <p:txBody>
          <a:bodyPr wrap="none" rtlCol="0">
            <a:spAutoFit/>
          </a:bodyPr>
          <a:p>
            <a:r>
              <a:rPr lang="en-US" altLang="zh-CN" sz="3200" dirty="0" smtClean="0">
                <a:solidFill>
                  <a:srgbClr val="C00000"/>
                </a:solidFill>
                <a:ea typeface="楷体_GB2312"/>
              </a:rPr>
              <a:t>12</a:t>
            </a:r>
            <a:endParaRPr lang="zh-CN" altLang="en-US" sz="3200" dirty="0">
              <a:solidFill>
                <a:srgbClr val="C00000"/>
              </a:solidFill>
              <a:ea typeface="楷体_GB2312"/>
            </a:endParaRPr>
          </a:p>
        </p:txBody>
      </p:sp>
      <p:cxnSp>
        <p:nvCxnSpPr>
          <p:cNvPr id="70" name="直接连接符 69"/>
          <p:cNvCxnSpPr/>
          <p:nvPr/>
        </p:nvCxnSpPr>
        <p:spPr>
          <a:xfrm>
            <a:off x="6863709" y="578714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1" name="TextBox 68"/>
          <p:cNvSpPr txBox="1"/>
          <p:nvPr/>
        </p:nvSpPr>
        <p:spPr>
          <a:xfrm>
            <a:off x="7830373" y="5283086"/>
            <a:ext cx="601447" cy="584775"/>
          </a:xfrm>
          <a:prstGeom prst="rect">
            <a:avLst/>
          </a:prstGeom>
          <a:noFill/>
        </p:spPr>
        <p:txBody>
          <a:bodyPr wrap="none" rtlCol="0">
            <a:spAutoFit/>
          </a:bodyPr>
          <a:p>
            <a:r>
              <a:rPr lang="en-US" altLang="zh-CN" sz="3200" dirty="0" smtClean="0">
                <a:solidFill>
                  <a:srgbClr val="C00000"/>
                </a:solidFill>
                <a:ea typeface="楷体_GB2312"/>
              </a:rPr>
              <a:t>30</a:t>
            </a:r>
            <a:endParaRPr lang="zh-CN" altLang="en-US" sz="3200" dirty="0">
              <a:solidFill>
                <a:srgbClr val="C00000"/>
              </a:solidFill>
              <a:ea typeface="楷体_GB2312"/>
            </a:endParaRPr>
          </a:p>
        </p:txBody>
      </p:sp>
      <p:sp>
        <p:nvSpPr>
          <p:cNvPr id="72" name="TextBox 69"/>
          <p:cNvSpPr txBox="1"/>
          <p:nvPr/>
        </p:nvSpPr>
        <p:spPr>
          <a:xfrm>
            <a:off x="7845667" y="5706423"/>
            <a:ext cx="601447" cy="584775"/>
          </a:xfrm>
          <a:prstGeom prst="rect">
            <a:avLst/>
          </a:prstGeom>
          <a:noFill/>
        </p:spPr>
        <p:txBody>
          <a:bodyPr wrap="none" rtlCol="0">
            <a:spAutoFit/>
          </a:bodyPr>
          <a:p>
            <a:r>
              <a:rPr lang="en-US" altLang="zh-CN" sz="3200" dirty="0" smtClean="0">
                <a:solidFill>
                  <a:srgbClr val="C00000"/>
                </a:solidFill>
                <a:ea typeface="楷体_GB2312"/>
              </a:rPr>
              <a:t>45</a:t>
            </a:r>
            <a:endParaRPr lang="zh-CN" altLang="en-US" sz="3200" dirty="0">
              <a:solidFill>
                <a:srgbClr val="C00000"/>
              </a:solidFill>
              <a:ea typeface="楷体_GB2312"/>
            </a:endParaRPr>
          </a:p>
        </p:txBody>
      </p:sp>
      <p:cxnSp>
        <p:nvCxnSpPr>
          <p:cNvPr id="73" name="直接连接符 72"/>
          <p:cNvCxnSpPr/>
          <p:nvPr/>
        </p:nvCxnSpPr>
        <p:spPr>
          <a:xfrm>
            <a:off x="7926079" y="5787142"/>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TextBox 71"/>
          <p:cNvSpPr txBox="1"/>
          <p:nvPr/>
        </p:nvSpPr>
        <p:spPr>
          <a:xfrm>
            <a:off x="8855526" y="5278730"/>
            <a:ext cx="601447" cy="584775"/>
          </a:xfrm>
          <a:prstGeom prst="rect">
            <a:avLst/>
          </a:prstGeom>
          <a:noFill/>
        </p:spPr>
        <p:txBody>
          <a:bodyPr wrap="none" rtlCol="0">
            <a:spAutoFit/>
          </a:bodyPr>
          <a:p>
            <a:r>
              <a:rPr lang="en-US" altLang="zh-CN" sz="3200" dirty="0" smtClean="0">
                <a:solidFill>
                  <a:srgbClr val="C00000"/>
                </a:solidFill>
                <a:ea typeface="楷体_GB2312"/>
              </a:rPr>
              <a:t>84</a:t>
            </a:r>
            <a:endParaRPr lang="zh-CN" altLang="en-US" sz="3200" dirty="0">
              <a:solidFill>
                <a:srgbClr val="C00000"/>
              </a:solidFill>
              <a:ea typeface="楷体_GB2312"/>
            </a:endParaRPr>
          </a:p>
        </p:txBody>
      </p:sp>
      <p:sp>
        <p:nvSpPr>
          <p:cNvPr id="75" name="TextBox 72"/>
          <p:cNvSpPr txBox="1"/>
          <p:nvPr/>
        </p:nvSpPr>
        <p:spPr>
          <a:xfrm>
            <a:off x="8857982" y="5702067"/>
            <a:ext cx="601447" cy="584775"/>
          </a:xfrm>
          <a:prstGeom prst="rect">
            <a:avLst/>
          </a:prstGeom>
          <a:noFill/>
        </p:spPr>
        <p:txBody>
          <a:bodyPr wrap="none" rtlCol="0">
            <a:spAutoFit/>
          </a:bodyPr>
          <a:p>
            <a:r>
              <a:rPr lang="en-US" altLang="zh-CN" sz="3200" dirty="0" smtClean="0">
                <a:solidFill>
                  <a:srgbClr val="C00000"/>
                </a:solidFill>
                <a:ea typeface="楷体_GB2312"/>
              </a:rPr>
              <a:t>96</a:t>
            </a:r>
            <a:endParaRPr lang="zh-CN" altLang="en-US" sz="3200" dirty="0">
              <a:solidFill>
                <a:srgbClr val="C00000"/>
              </a:solidFill>
              <a:ea typeface="楷体_GB2312"/>
            </a:endParaRPr>
          </a:p>
        </p:txBody>
      </p:sp>
      <p:cxnSp>
        <p:nvCxnSpPr>
          <p:cNvPr id="76" name="直接连接符 75"/>
          <p:cNvCxnSpPr/>
          <p:nvPr/>
        </p:nvCxnSpPr>
        <p:spPr>
          <a:xfrm>
            <a:off x="8968982" y="5782786"/>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outHorizontal)">
                                      <p:cBhvr>
                                        <p:cTn id="7" dur="500"/>
                                        <p:tgtEl>
                                          <p:spTgt spid="4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barn(inVertical)">
                                      <p:cBhvr>
                                        <p:cTn id="11" dur="500"/>
                                        <p:tgtEl>
                                          <p:spTgt spid="4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barn(inVertical)">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arn(inVertical)">
                                      <p:cBhvr>
                                        <p:cTn id="22" dur="500"/>
                                        <p:tgtEl>
                                          <p:spTgt spid="4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500"/>
                                        <p:tgtEl>
                                          <p:spTgt spid="47"/>
                                        </p:tgtEl>
                                      </p:cBhvr>
                                    </p:animEffect>
                                  </p:childTnLst>
                                </p:cTn>
                              </p:par>
                              <p:par>
                                <p:cTn id="26" presetID="16" presetClass="entr" presetSubtype="21"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barn(inVertical)">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barn(inVertical)">
                                      <p:cBhvr>
                                        <p:cTn id="33" dur="500"/>
                                        <p:tgtEl>
                                          <p:spTgt spid="52"/>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barn(inVertical)">
                                      <p:cBhvr>
                                        <p:cTn id="36" dur="500"/>
                                        <p:tgtEl>
                                          <p:spTgt spid="53"/>
                                        </p:tgtEl>
                                      </p:cBhvr>
                                    </p:animEffect>
                                  </p:childTnLst>
                                </p:cTn>
                              </p:par>
                              <p:par>
                                <p:cTn id="37" presetID="16" presetClass="entr" presetSubtype="21"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barn(inVertical)">
                                      <p:cBhvr>
                                        <p:cTn id="39" dur="500"/>
                                        <p:tgtEl>
                                          <p:spTgt spid="54"/>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42"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barn(outHorizontal)">
                                      <p:cBhvr>
                                        <p:cTn id="44" dur="500"/>
                                        <p:tgtEl>
                                          <p:spTgt spid="55"/>
                                        </p:tgtEl>
                                      </p:cBhvr>
                                    </p:animEffect>
                                  </p:childTnLst>
                                </p:cTn>
                              </p:par>
                            </p:childTnLst>
                          </p:cTn>
                        </p:par>
                        <p:par>
                          <p:cTn id="45" fill="hold">
                            <p:stCondLst>
                              <p:cond delay="500"/>
                            </p:stCondLst>
                            <p:childTnLst>
                              <p:par>
                                <p:cTn id="46" presetID="16" presetClass="entr" presetSubtype="21"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barn(inVertical)">
                                      <p:cBhvr>
                                        <p:cTn id="48" dur="500"/>
                                        <p:tgtEl>
                                          <p:spTgt spid="57"/>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barn(inVertical)">
                                      <p:cBhvr>
                                        <p:cTn id="51" dur="500"/>
                                        <p:tgtEl>
                                          <p:spTgt spid="58"/>
                                        </p:tgtEl>
                                      </p:cBhvr>
                                    </p:animEffect>
                                  </p:childTnLst>
                                </p:cTn>
                              </p:par>
                              <p:par>
                                <p:cTn id="52" presetID="16" presetClass="entr" presetSubtype="21" fill="hold"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barn(inVertical)">
                                      <p:cBhvr>
                                        <p:cTn id="54" dur="500"/>
                                        <p:tgtEl>
                                          <p:spTgt spid="59"/>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barn(inVertical)">
                                      <p:cBhvr>
                                        <p:cTn id="59" dur="500"/>
                                        <p:tgtEl>
                                          <p:spTgt spid="6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arn(inVertical)">
                                      <p:cBhvr>
                                        <p:cTn id="62" dur="500"/>
                                        <p:tgtEl>
                                          <p:spTgt spid="41"/>
                                        </p:tgtEl>
                                      </p:cBhvr>
                                    </p:animEffect>
                                  </p:childTnLst>
                                </p:cTn>
                              </p:par>
                              <p:par>
                                <p:cTn id="63" presetID="16" presetClass="entr" presetSubtype="21" fill="hold"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arn(inVertical)">
                                      <p:cBhvr>
                                        <p:cTn id="65" dur="500"/>
                                        <p:tgtEl>
                                          <p:spTgt spid="42"/>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barn(inVertical)">
                                      <p:cBhvr>
                                        <p:cTn id="70" dur="500"/>
                                        <p:tgtEl>
                                          <p:spTgt spid="48"/>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barn(inVertical)">
                                      <p:cBhvr>
                                        <p:cTn id="73" dur="500"/>
                                        <p:tgtEl>
                                          <p:spTgt spid="49"/>
                                        </p:tgtEl>
                                      </p:cBhvr>
                                    </p:animEffect>
                                  </p:childTnLst>
                                </p:cTn>
                              </p:par>
                              <p:par>
                                <p:cTn id="74" presetID="16" presetClass="entr" presetSubtype="21" fill="hold"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barn(inVertical)">
                                      <p:cBhvr>
                                        <p:cTn id="76" dur="500"/>
                                        <p:tgtEl>
                                          <p:spTgt spid="50"/>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42" fill="hold" grpId="0" nodeType="click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barn(outHorizontal)">
                                      <p:cBhvr>
                                        <p:cTn id="81" dur="500"/>
                                        <p:tgtEl>
                                          <p:spTgt spid="56"/>
                                        </p:tgtEl>
                                      </p:cBhvr>
                                    </p:animEffect>
                                  </p:childTnLst>
                                </p:cTn>
                              </p:par>
                            </p:childTnLst>
                          </p:cTn>
                        </p:par>
                        <p:par>
                          <p:cTn id="82" fill="hold">
                            <p:stCondLst>
                              <p:cond delay="500"/>
                            </p:stCondLst>
                            <p:childTnLst>
                              <p:par>
                                <p:cTn id="83" presetID="16" presetClass="entr" presetSubtype="21" fill="hold" grpId="0" nodeType="after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barn(inVertical)">
                                      <p:cBhvr>
                                        <p:cTn id="85" dur="500"/>
                                        <p:tgtEl>
                                          <p:spTgt spid="68"/>
                                        </p:tgtEl>
                                      </p:cBhvr>
                                    </p:animEffect>
                                  </p:childTnLst>
                                </p:cTn>
                              </p:par>
                              <p:par>
                                <p:cTn id="86" presetID="16" presetClass="entr" presetSubtype="21"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barn(inVertical)">
                                      <p:cBhvr>
                                        <p:cTn id="88" dur="500"/>
                                        <p:tgtEl>
                                          <p:spTgt spid="69"/>
                                        </p:tgtEl>
                                      </p:cBhvr>
                                    </p:animEffect>
                                  </p:childTnLst>
                                </p:cTn>
                              </p:par>
                              <p:par>
                                <p:cTn id="89" presetID="16" presetClass="entr" presetSubtype="21" fill="hold"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barn(inVertical)">
                                      <p:cBhvr>
                                        <p:cTn id="91" dur="500"/>
                                        <p:tgtEl>
                                          <p:spTgt spid="70"/>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71"/>
                                        </p:tgtEl>
                                        <p:attrNameLst>
                                          <p:attrName>style.visibility</p:attrName>
                                        </p:attrNameLst>
                                      </p:cBhvr>
                                      <p:to>
                                        <p:strVal val="visible"/>
                                      </p:to>
                                    </p:set>
                                    <p:animEffect transition="in" filter="barn(inVertical)">
                                      <p:cBhvr>
                                        <p:cTn id="96" dur="500"/>
                                        <p:tgtEl>
                                          <p:spTgt spid="71"/>
                                        </p:tgtEl>
                                      </p:cBhvr>
                                    </p:animEffect>
                                  </p:childTnLst>
                                </p:cTn>
                              </p:par>
                              <p:par>
                                <p:cTn id="97" presetID="16" presetClass="entr" presetSubtype="21" fill="hold" grpId="0" nodeType="with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barn(inVertical)">
                                      <p:cBhvr>
                                        <p:cTn id="99" dur="500"/>
                                        <p:tgtEl>
                                          <p:spTgt spid="72"/>
                                        </p:tgtEl>
                                      </p:cBhvr>
                                    </p:animEffect>
                                  </p:childTnLst>
                                </p:cTn>
                              </p:par>
                              <p:par>
                                <p:cTn id="100" presetID="16" presetClass="entr" presetSubtype="21" fill="hold"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barn(inVertical)">
                                      <p:cBhvr>
                                        <p:cTn id="102" dur="500"/>
                                        <p:tgtEl>
                                          <p:spTgt spid="73"/>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grpId="0" nodeType="clickEffect">
                                  <p:stCondLst>
                                    <p:cond delay="0"/>
                                  </p:stCondLst>
                                  <p:childTnLst>
                                    <p:set>
                                      <p:cBhvr>
                                        <p:cTn id="106" dur="1" fill="hold">
                                          <p:stCondLst>
                                            <p:cond delay="0"/>
                                          </p:stCondLst>
                                        </p:cTn>
                                        <p:tgtEl>
                                          <p:spTgt spid="74"/>
                                        </p:tgtEl>
                                        <p:attrNameLst>
                                          <p:attrName>style.visibility</p:attrName>
                                        </p:attrNameLst>
                                      </p:cBhvr>
                                      <p:to>
                                        <p:strVal val="visible"/>
                                      </p:to>
                                    </p:set>
                                    <p:animEffect transition="in" filter="barn(inVertical)">
                                      <p:cBhvr>
                                        <p:cTn id="107" dur="500"/>
                                        <p:tgtEl>
                                          <p:spTgt spid="74"/>
                                        </p:tgtEl>
                                      </p:cBhvr>
                                    </p:animEffect>
                                  </p:childTnLst>
                                </p:cTn>
                              </p:par>
                              <p:par>
                                <p:cTn id="108" presetID="16" presetClass="entr" presetSubtype="21" fill="hold" grpId="0" nodeType="withEffect">
                                  <p:stCondLst>
                                    <p:cond delay="0"/>
                                  </p:stCondLst>
                                  <p:childTnLst>
                                    <p:set>
                                      <p:cBhvr>
                                        <p:cTn id="109" dur="1" fill="hold">
                                          <p:stCondLst>
                                            <p:cond delay="0"/>
                                          </p:stCondLst>
                                        </p:cTn>
                                        <p:tgtEl>
                                          <p:spTgt spid="75"/>
                                        </p:tgtEl>
                                        <p:attrNameLst>
                                          <p:attrName>style.visibility</p:attrName>
                                        </p:attrNameLst>
                                      </p:cBhvr>
                                      <p:to>
                                        <p:strVal val="visible"/>
                                      </p:to>
                                    </p:set>
                                    <p:animEffect transition="in" filter="barn(inVertical)">
                                      <p:cBhvr>
                                        <p:cTn id="110" dur="500"/>
                                        <p:tgtEl>
                                          <p:spTgt spid="75"/>
                                        </p:tgtEl>
                                      </p:cBhvr>
                                    </p:animEffect>
                                  </p:childTnLst>
                                </p:cTn>
                              </p:par>
                              <p:par>
                                <p:cTn id="111" presetID="16" presetClass="entr" presetSubtype="21" fill="hold" nodeType="withEffect">
                                  <p:stCondLst>
                                    <p:cond delay="0"/>
                                  </p:stCondLst>
                                  <p:childTnLst>
                                    <p:set>
                                      <p:cBhvr>
                                        <p:cTn id="112" dur="1" fill="hold">
                                          <p:stCondLst>
                                            <p:cond delay="0"/>
                                          </p:stCondLst>
                                        </p:cTn>
                                        <p:tgtEl>
                                          <p:spTgt spid="76"/>
                                        </p:tgtEl>
                                        <p:attrNameLst>
                                          <p:attrName>style.visibility</p:attrName>
                                        </p:attrNameLst>
                                      </p:cBhvr>
                                      <p:to>
                                        <p:strVal val="visible"/>
                                      </p:to>
                                    </p:set>
                                    <p:animEffect transition="in" filter="barn(inVertical)">
                                      <p:cBhvr>
                                        <p:cTn id="11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3" grpId="0"/>
      <p:bldP spid="44" grpId="0"/>
      <p:bldP spid="46" grpId="0"/>
      <p:bldP spid="47" grpId="0"/>
      <p:bldP spid="52" grpId="0"/>
      <p:bldP spid="53" grpId="0"/>
      <p:bldP spid="55" grpId="0"/>
      <p:bldP spid="56" grpId="0"/>
      <p:bldP spid="57" grpId="0"/>
      <p:bldP spid="58" grpId="0"/>
      <p:bldP spid="60" grpId="0"/>
      <p:bldP spid="41" grpId="0"/>
      <p:bldP spid="48" grpId="0"/>
      <p:bldP spid="49" grpId="0"/>
      <p:bldP spid="68" grpId="0"/>
      <p:bldP spid="69" grpId="0"/>
      <p:bldP spid="71" grpId="0"/>
      <p:bldP spid="72" grpId="0"/>
      <p:bldP spid="74"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86995" y="57785"/>
            <a:ext cx="2636520" cy="1080770"/>
            <a:chOff x="137" y="91"/>
            <a:chExt cx="4152" cy="1702"/>
          </a:xfrm>
        </p:grpSpPr>
        <p:pic>
          <p:nvPicPr>
            <p:cNvPr id="4" name="图片 3" descr="图片7"/>
            <p:cNvPicPr>
              <a:picLocks noChangeAspect="1"/>
            </p:cNvPicPr>
            <p:nvPr>
              <p:custDataLst>
                <p:tags r:id="rId3"/>
              </p:custDataLst>
            </p:nvPr>
          </p:nvPicPr>
          <p:blipFill>
            <a:blip r:embed="rId4" cstate="print"/>
            <a:stretch>
              <a:fillRect/>
            </a:stretch>
          </p:blipFill>
          <p:spPr>
            <a:xfrm>
              <a:off x="3239" y="91"/>
              <a:ext cx="1051" cy="1702"/>
            </a:xfrm>
            <a:prstGeom prst="rect">
              <a:avLst/>
            </a:prstGeom>
          </p:spPr>
        </p:pic>
        <p:pic>
          <p:nvPicPr>
            <p:cNvPr id="5" name="图片 4" descr="fxzb"/>
            <p:cNvPicPr>
              <a:picLocks noChangeAspect="1"/>
            </p:cNvPicPr>
            <p:nvPr/>
          </p:nvPicPr>
          <p:blipFill>
            <a:blip r:embed="rId5" cstate="print">
              <a:clrChange>
                <a:clrFrom>
                  <a:srgbClr val="FFFFFE">
                    <a:alpha val="100000"/>
                  </a:srgbClr>
                </a:clrFrom>
                <a:clrTo>
                  <a:srgbClr val="FFFFFE">
                    <a:alpha val="100000"/>
                    <a:alpha val="0"/>
                  </a:srgbClr>
                </a:clrTo>
              </a:clrChange>
            </a:blip>
            <a:srcRect r="62652" b="-115"/>
            <a:stretch>
              <a:fillRect/>
            </a:stretch>
          </p:blipFill>
          <p:spPr>
            <a:xfrm>
              <a:off x="137" y="580"/>
              <a:ext cx="2955" cy="872"/>
            </a:xfrm>
            <a:prstGeom prst="rect">
              <a:avLst/>
            </a:prstGeom>
          </p:spPr>
        </p:pic>
      </p:grpSp>
      <p:sp>
        <p:nvSpPr>
          <p:cNvPr id="10" name="矩形 9"/>
          <p:cNvSpPr/>
          <p:nvPr/>
        </p:nvSpPr>
        <p:spPr>
          <a:xfrm>
            <a:off x="1590869" y="1593474"/>
            <a:ext cx="6685280" cy="583565"/>
          </a:xfrm>
          <a:prstGeom prst="rect">
            <a:avLst/>
          </a:prstGeom>
        </p:spPr>
        <p:txBody>
          <a:bodyPr wrap="none">
            <a:spAutoFit/>
          </a:bodyPr>
          <a:p>
            <a:r>
              <a:rPr lang="zh-CN" altLang="en-US" sz="3200" dirty="0">
                <a:solidFill>
                  <a:schemeClr val="tx1">
                    <a:lumMod val="95000"/>
                    <a:lumOff val="5000"/>
                  </a:schemeClr>
                </a:solidFill>
                <a:latin typeface="+mn-ea"/>
                <a:ea typeface="+mn-ea"/>
              </a:rPr>
              <a:t>请你说出下面每组数的最大公因数。</a:t>
            </a:r>
            <a:endParaRPr lang="zh-CN" altLang="en-US" sz="3200" dirty="0">
              <a:solidFill>
                <a:schemeClr val="tx1">
                  <a:lumMod val="95000"/>
                  <a:lumOff val="5000"/>
                </a:schemeClr>
              </a:solidFill>
              <a:latin typeface="+mn-ea"/>
              <a:ea typeface="+mn-ea"/>
            </a:endParaRPr>
          </a:p>
        </p:txBody>
      </p:sp>
      <p:sp>
        <p:nvSpPr>
          <p:cNvPr id="14" name="矩形 13"/>
          <p:cNvSpPr/>
          <p:nvPr/>
        </p:nvSpPr>
        <p:spPr>
          <a:xfrm>
            <a:off x="2879507" y="2559194"/>
            <a:ext cx="589280" cy="583565"/>
          </a:xfrm>
          <a:prstGeom prst="rect">
            <a:avLst/>
          </a:prstGeom>
        </p:spPr>
        <p:txBody>
          <a:bodyPr wrap="none">
            <a:spAutoFit/>
          </a:bodyPr>
          <a:p>
            <a:r>
              <a:rPr lang="zh-CN" altLang="zh-CN" sz="3200" dirty="0">
                <a:solidFill>
                  <a:srgbClr val="000000"/>
                </a:solidFill>
                <a:latin typeface="+mn-ea"/>
                <a:ea typeface="+mn-ea"/>
                <a:cs typeface="Times New Roman" panose="02020603050405020304" pitchFamily="18" charset="0"/>
              </a:rPr>
              <a:t>和</a:t>
            </a:r>
            <a:endParaRPr lang="zh-CN" altLang="zh-CN" sz="3200" dirty="0">
              <a:solidFill>
                <a:srgbClr val="000000"/>
              </a:solidFill>
              <a:latin typeface="+mn-ea"/>
              <a:ea typeface="+mn-ea"/>
              <a:cs typeface="Times New Roman" panose="02020603050405020304" pitchFamily="18" charset="0"/>
            </a:endParaRPr>
          </a:p>
        </p:txBody>
      </p:sp>
      <p:sp>
        <p:nvSpPr>
          <p:cNvPr id="17" name="矩形 16"/>
          <p:cNvSpPr/>
          <p:nvPr/>
        </p:nvSpPr>
        <p:spPr>
          <a:xfrm>
            <a:off x="2416045" y="2550483"/>
            <a:ext cx="589280" cy="583565"/>
          </a:xfrm>
          <a:prstGeom prst="rect">
            <a:avLst/>
          </a:prstGeom>
        </p:spPr>
        <p:txBody>
          <a:bodyPr wrap="none">
            <a:spAutoFit/>
          </a:bodyPr>
          <a:p>
            <a:r>
              <a:rPr lang="en-US" altLang="zh-CN" sz="3200" dirty="0" smtClean="0">
                <a:solidFill>
                  <a:srgbClr val="000000"/>
                </a:solidFill>
                <a:latin typeface="+mn-ea"/>
                <a:ea typeface="+mn-ea"/>
                <a:cs typeface="Times New Roman" panose="02020603050405020304" pitchFamily="18" charset="0"/>
              </a:rPr>
              <a:t>18</a:t>
            </a:r>
            <a:endParaRPr lang="en-US" altLang="zh-CN" sz="3200" dirty="0" smtClean="0">
              <a:solidFill>
                <a:srgbClr val="000000"/>
              </a:solidFill>
              <a:latin typeface="+mn-ea"/>
              <a:ea typeface="+mn-ea"/>
              <a:cs typeface="Times New Roman" panose="02020603050405020304" pitchFamily="18" charset="0"/>
            </a:endParaRPr>
          </a:p>
        </p:txBody>
      </p:sp>
      <p:sp>
        <p:nvSpPr>
          <p:cNvPr id="20" name="矩形 19"/>
          <p:cNvSpPr/>
          <p:nvPr/>
        </p:nvSpPr>
        <p:spPr>
          <a:xfrm>
            <a:off x="3424157" y="2550483"/>
            <a:ext cx="386080" cy="583565"/>
          </a:xfrm>
          <a:prstGeom prst="rect">
            <a:avLst/>
          </a:prstGeom>
        </p:spPr>
        <p:txBody>
          <a:bodyPr wrap="none">
            <a:spAutoFit/>
          </a:bodyPr>
          <a:p>
            <a:r>
              <a:rPr lang="en-US" altLang="zh-CN" sz="3200" dirty="0">
                <a:solidFill>
                  <a:srgbClr val="000000"/>
                </a:solidFill>
                <a:latin typeface="+mn-ea"/>
                <a:ea typeface="+mn-ea"/>
                <a:cs typeface="Times New Roman" panose="02020603050405020304" pitchFamily="18" charset="0"/>
              </a:rPr>
              <a:t>6</a:t>
            </a:r>
            <a:endParaRPr lang="en-US" altLang="zh-CN" sz="3200" dirty="0">
              <a:solidFill>
                <a:srgbClr val="000000"/>
              </a:solidFill>
              <a:latin typeface="+mn-ea"/>
              <a:ea typeface="+mn-ea"/>
              <a:cs typeface="Times New Roman" panose="02020603050405020304" pitchFamily="18" charset="0"/>
            </a:endParaRPr>
          </a:p>
        </p:txBody>
      </p:sp>
      <p:sp>
        <p:nvSpPr>
          <p:cNvPr id="21" name="矩形 20"/>
          <p:cNvSpPr/>
          <p:nvPr/>
        </p:nvSpPr>
        <p:spPr>
          <a:xfrm>
            <a:off x="4432269" y="2550483"/>
            <a:ext cx="4653280" cy="583565"/>
          </a:xfrm>
          <a:prstGeom prst="rect">
            <a:avLst/>
          </a:prstGeom>
        </p:spPr>
        <p:txBody>
          <a:bodyPr wrap="none">
            <a:spAutoFit/>
          </a:bodyPr>
          <a:p>
            <a:r>
              <a:rPr lang="en-US" altLang="zh-CN" sz="3200" dirty="0">
                <a:solidFill>
                  <a:srgbClr val="C00000"/>
                </a:solidFill>
                <a:latin typeface="+mj-ea"/>
                <a:ea typeface="+mj-ea"/>
                <a:cs typeface="Times New Roman" panose="02020603050405020304" pitchFamily="18" charset="0"/>
              </a:rPr>
              <a:t>18</a:t>
            </a:r>
            <a:r>
              <a:rPr lang="zh-CN" altLang="en-US" sz="3200" dirty="0">
                <a:solidFill>
                  <a:srgbClr val="C00000"/>
                </a:solidFill>
                <a:latin typeface="+mj-ea"/>
                <a:ea typeface="+mj-ea"/>
                <a:cs typeface="Times New Roman" panose="02020603050405020304" pitchFamily="18" charset="0"/>
              </a:rPr>
              <a:t>和</a:t>
            </a:r>
            <a:r>
              <a:rPr lang="en-US" altLang="zh-CN" sz="3200" dirty="0">
                <a:solidFill>
                  <a:srgbClr val="C00000"/>
                </a:solidFill>
                <a:latin typeface="+mj-ea"/>
                <a:ea typeface="+mj-ea"/>
                <a:cs typeface="Times New Roman" panose="02020603050405020304" pitchFamily="18" charset="0"/>
              </a:rPr>
              <a:t>6</a:t>
            </a:r>
            <a:r>
              <a:rPr lang="zh-CN" altLang="en-US" sz="3200" dirty="0">
                <a:solidFill>
                  <a:srgbClr val="C00000"/>
                </a:solidFill>
                <a:latin typeface="+mj-ea"/>
                <a:ea typeface="+mj-ea"/>
                <a:cs typeface="Times New Roman" panose="02020603050405020304" pitchFamily="18" charset="0"/>
              </a:rPr>
              <a:t>的最大公因数是</a:t>
            </a:r>
            <a:r>
              <a:rPr lang="en-US" altLang="zh-CN" sz="3200" dirty="0" smtClean="0">
                <a:solidFill>
                  <a:srgbClr val="C00000"/>
                </a:solidFill>
                <a:latin typeface="+mj-ea"/>
                <a:ea typeface="+mj-ea"/>
                <a:cs typeface="Times New Roman" panose="02020603050405020304" pitchFamily="18" charset="0"/>
              </a:rPr>
              <a:t>6</a:t>
            </a:r>
            <a:r>
              <a:rPr lang="zh-CN" altLang="en-US" sz="3200" dirty="0" smtClean="0">
                <a:solidFill>
                  <a:srgbClr val="C00000"/>
                </a:solidFill>
                <a:latin typeface="+mj-ea"/>
                <a:ea typeface="+mj-ea"/>
                <a:cs typeface="Times New Roman" panose="02020603050405020304" pitchFamily="18" charset="0"/>
              </a:rPr>
              <a:t>。</a:t>
            </a:r>
            <a:endParaRPr lang="zh-CN" altLang="en-US" sz="3200" dirty="0">
              <a:solidFill>
                <a:srgbClr val="C00000"/>
              </a:solidFill>
              <a:latin typeface="+mj-ea"/>
              <a:ea typeface="+mj-ea"/>
            </a:endParaRPr>
          </a:p>
        </p:txBody>
      </p:sp>
      <p:sp>
        <p:nvSpPr>
          <p:cNvPr id="22" name="矩形 21"/>
          <p:cNvSpPr/>
          <p:nvPr/>
        </p:nvSpPr>
        <p:spPr>
          <a:xfrm>
            <a:off x="2879507" y="3693900"/>
            <a:ext cx="589280" cy="583565"/>
          </a:xfrm>
          <a:prstGeom prst="rect">
            <a:avLst/>
          </a:prstGeom>
        </p:spPr>
        <p:txBody>
          <a:bodyPr wrap="none">
            <a:spAutoFit/>
          </a:bodyPr>
          <a:p>
            <a:r>
              <a:rPr lang="zh-CN" altLang="zh-CN" sz="3200" dirty="0">
                <a:solidFill>
                  <a:srgbClr val="000000"/>
                </a:solidFill>
                <a:latin typeface="+mn-ea"/>
                <a:ea typeface="+mn-ea"/>
                <a:cs typeface="Times New Roman" panose="02020603050405020304" pitchFamily="18" charset="0"/>
              </a:rPr>
              <a:t>和</a:t>
            </a:r>
            <a:endParaRPr lang="zh-CN" altLang="zh-CN" sz="3200" dirty="0">
              <a:solidFill>
                <a:srgbClr val="000000"/>
              </a:solidFill>
              <a:latin typeface="+mn-ea"/>
              <a:ea typeface="+mn-ea"/>
              <a:cs typeface="Times New Roman" panose="02020603050405020304" pitchFamily="18" charset="0"/>
            </a:endParaRPr>
          </a:p>
        </p:txBody>
      </p:sp>
      <p:sp>
        <p:nvSpPr>
          <p:cNvPr id="23" name="矩形 22"/>
          <p:cNvSpPr/>
          <p:nvPr/>
        </p:nvSpPr>
        <p:spPr>
          <a:xfrm>
            <a:off x="2560061" y="3685189"/>
            <a:ext cx="386080" cy="583565"/>
          </a:xfrm>
          <a:prstGeom prst="rect">
            <a:avLst/>
          </a:prstGeom>
        </p:spPr>
        <p:txBody>
          <a:bodyPr wrap="none">
            <a:spAutoFit/>
          </a:bodyPr>
          <a:p>
            <a:r>
              <a:rPr lang="en-US" altLang="zh-CN" sz="3200" dirty="0" smtClean="0">
                <a:solidFill>
                  <a:srgbClr val="000000"/>
                </a:solidFill>
                <a:latin typeface="+mn-ea"/>
                <a:ea typeface="+mn-ea"/>
                <a:cs typeface="Times New Roman" panose="02020603050405020304" pitchFamily="18" charset="0"/>
              </a:rPr>
              <a:t>8</a:t>
            </a:r>
            <a:endParaRPr lang="en-US" altLang="zh-CN" sz="3200" dirty="0" smtClean="0">
              <a:solidFill>
                <a:srgbClr val="000000"/>
              </a:solidFill>
              <a:latin typeface="+mn-ea"/>
              <a:ea typeface="+mn-ea"/>
              <a:cs typeface="Times New Roman" panose="02020603050405020304" pitchFamily="18" charset="0"/>
            </a:endParaRPr>
          </a:p>
        </p:txBody>
      </p:sp>
      <p:sp>
        <p:nvSpPr>
          <p:cNvPr id="24" name="矩形 23"/>
          <p:cNvSpPr/>
          <p:nvPr/>
        </p:nvSpPr>
        <p:spPr>
          <a:xfrm>
            <a:off x="3352149" y="3685189"/>
            <a:ext cx="589280" cy="583565"/>
          </a:xfrm>
          <a:prstGeom prst="rect">
            <a:avLst/>
          </a:prstGeom>
        </p:spPr>
        <p:txBody>
          <a:bodyPr wrap="none">
            <a:spAutoFit/>
          </a:bodyPr>
          <a:p>
            <a:r>
              <a:rPr lang="en-US" altLang="zh-CN" sz="3200" dirty="0" smtClean="0">
                <a:solidFill>
                  <a:srgbClr val="000000"/>
                </a:solidFill>
                <a:latin typeface="+mn-ea"/>
                <a:ea typeface="+mn-ea"/>
                <a:cs typeface="Times New Roman" panose="02020603050405020304" pitchFamily="18" charset="0"/>
              </a:rPr>
              <a:t>21</a:t>
            </a:r>
            <a:endParaRPr lang="en-US" altLang="zh-CN" sz="3200" dirty="0" smtClean="0">
              <a:solidFill>
                <a:srgbClr val="000000"/>
              </a:solidFill>
              <a:latin typeface="+mn-ea"/>
              <a:ea typeface="+mn-ea"/>
              <a:cs typeface="Times New Roman" panose="02020603050405020304" pitchFamily="18" charset="0"/>
            </a:endParaRPr>
          </a:p>
        </p:txBody>
      </p:sp>
      <p:sp>
        <p:nvSpPr>
          <p:cNvPr id="25" name="矩形 24"/>
          <p:cNvSpPr/>
          <p:nvPr/>
        </p:nvSpPr>
        <p:spPr>
          <a:xfrm>
            <a:off x="4507930" y="3685189"/>
            <a:ext cx="4653280" cy="583565"/>
          </a:xfrm>
          <a:prstGeom prst="rect">
            <a:avLst/>
          </a:prstGeom>
        </p:spPr>
        <p:txBody>
          <a:bodyPr wrap="none">
            <a:spAutoFit/>
          </a:bodyPr>
          <a:p>
            <a:r>
              <a:rPr lang="en-US" altLang="zh-CN" sz="3200" dirty="0" smtClean="0">
                <a:solidFill>
                  <a:srgbClr val="C00000"/>
                </a:solidFill>
                <a:latin typeface="+mj-ea"/>
                <a:ea typeface="+mj-ea"/>
                <a:cs typeface="Times New Roman" panose="02020603050405020304" pitchFamily="18" charset="0"/>
              </a:rPr>
              <a:t>8</a:t>
            </a:r>
            <a:r>
              <a:rPr lang="zh-CN" altLang="en-US" sz="3200" dirty="0">
                <a:solidFill>
                  <a:srgbClr val="C00000"/>
                </a:solidFill>
                <a:latin typeface="+mj-ea"/>
                <a:ea typeface="+mj-ea"/>
                <a:cs typeface="Times New Roman" panose="02020603050405020304" pitchFamily="18" charset="0"/>
              </a:rPr>
              <a:t>和</a:t>
            </a:r>
            <a:r>
              <a:rPr lang="en-US" altLang="zh-CN" sz="3200" dirty="0">
                <a:solidFill>
                  <a:srgbClr val="C00000"/>
                </a:solidFill>
                <a:latin typeface="+mj-ea"/>
                <a:ea typeface="+mj-ea"/>
                <a:cs typeface="Times New Roman" panose="02020603050405020304" pitchFamily="18" charset="0"/>
              </a:rPr>
              <a:t>21</a:t>
            </a:r>
            <a:r>
              <a:rPr lang="zh-CN" altLang="en-US" sz="3200" dirty="0">
                <a:solidFill>
                  <a:srgbClr val="C00000"/>
                </a:solidFill>
                <a:latin typeface="+mj-ea"/>
                <a:ea typeface="+mj-ea"/>
                <a:cs typeface="Times New Roman" panose="02020603050405020304" pitchFamily="18" charset="0"/>
              </a:rPr>
              <a:t>的最大公因数是</a:t>
            </a:r>
            <a:r>
              <a:rPr lang="en-US" altLang="zh-CN" sz="3200" dirty="0" smtClean="0">
                <a:solidFill>
                  <a:srgbClr val="C00000"/>
                </a:solidFill>
                <a:latin typeface="+mj-ea"/>
                <a:ea typeface="+mj-ea"/>
                <a:cs typeface="Times New Roman" panose="02020603050405020304" pitchFamily="18" charset="0"/>
              </a:rPr>
              <a:t>1</a:t>
            </a:r>
            <a:r>
              <a:rPr lang="zh-CN" altLang="en-US" sz="3200" dirty="0" smtClean="0">
                <a:solidFill>
                  <a:srgbClr val="C00000"/>
                </a:solidFill>
                <a:latin typeface="+mj-ea"/>
                <a:ea typeface="+mj-ea"/>
                <a:cs typeface="Times New Roman" panose="02020603050405020304" pitchFamily="18" charset="0"/>
              </a:rPr>
              <a:t>。</a:t>
            </a:r>
            <a:endParaRPr lang="zh-CN" altLang="en-US" sz="3200" dirty="0">
              <a:solidFill>
                <a:srgbClr val="C00000"/>
              </a:solidFill>
              <a:latin typeface="+mj-ea"/>
              <a:ea typeface="+mj-ea"/>
            </a:endParaRPr>
          </a:p>
        </p:txBody>
      </p:sp>
      <p:sp>
        <p:nvSpPr>
          <p:cNvPr id="26" name="矩形 25"/>
          <p:cNvSpPr/>
          <p:nvPr/>
        </p:nvSpPr>
        <p:spPr>
          <a:xfrm>
            <a:off x="2879507" y="4719434"/>
            <a:ext cx="589280" cy="583565"/>
          </a:xfrm>
          <a:prstGeom prst="rect">
            <a:avLst/>
          </a:prstGeom>
        </p:spPr>
        <p:txBody>
          <a:bodyPr wrap="none">
            <a:spAutoFit/>
          </a:bodyPr>
          <a:p>
            <a:r>
              <a:rPr lang="zh-CN" altLang="zh-CN" sz="3200" dirty="0">
                <a:solidFill>
                  <a:srgbClr val="000000"/>
                </a:solidFill>
                <a:latin typeface="+mn-ea"/>
                <a:ea typeface="+mn-ea"/>
                <a:cs typeface="Times New Roman" panose="02020603050405020304" pitchFamily="18" charset="0"/>
              </a:rPr>
              <a:t>和</a:t>
            </a:r>
            <a:endParaRPr lang="zh-CN" altLang="zh-CN" sz="3200" dirty="0">
              <a:solidFill>
                <a:srgbClr val="000000"/>
              </a:solidFill>
              <a:latin typeface="+mn-ea"/>
              <a:ea typeface="+mn-ea"/>
              <a:cs typeface="Times New Roman" panose="02020603050405020304" pitchFamily="18" charset="0"/>
            </a:endParaRPr>
          </a:p>
        </p:txBody>
      </p:sp>
      <p:sp>
        <p:nvSpPr>
          <p:cNvPr id="27" name="矩形 26"/>
          <p:cNvSpPr/>
          <p:nvPr/>
        </p:nvSpPr>
        <p:spPr>
          <a:xfrm>
            <a:off x="2416045" y="4710723"/>
            <a:ext cx="589280" cy="583565"/>
          </a:xfrm>
          <a:prstGeom prst="rect">
            <a:avLst/>
          </a:prstGeom>
        </p:spPr>
        <p:txBody>
          <a:bodyPr wrap="none">
            <a:spAutoFit/>
          </a:bodyPr>
          <a:p>
            <a:r>
              <a:rPr lang="en-US" altLang="zh-CN" sz="3200" dirty="0" smtClean="0">
                <a:solidFill>
                  <a:srgbClr val="000000"/>
                </a:solidFill>
                <a:latin typeface="+mn-ea"/>
                <a:ea typeface="+mn-ea"/>
                <a:cs typeface="Times New Roman" panose="02020603050405020304" pitchFamily="18" charset="0"/>
              </a:rPr>
              <a:t>45</a:t>
            </a:r>
            <a:endParaRPr lang="en-US" altLang="zh-CN" sz="3200" dirty="0" smtClean="0">
              <a:solidFill>
                <a:srgbClr val="000000"/>
              </a:solidFill>
              <a:latin typeface="+mn-ea"/>
              <a:ea typeface="+mn-ea"/>
              <a:cs typeface="Times New Roman" panose="02020603050405020304" pitchFamily="18" charset="0"/>
            </a:endParaRPr>
          </a:p>
        </p:txBody>
      </p:sp>
      <p:sp>
        <p:nvSpPr>
          <p:cNvPr id="28" name="矩形 27"/>
          <p:cNvSpPr/>
          <p:nvPr/>
        </p:nvSpPr>
        <p:spPr>
          <a:xfrm>
            <a:off x="3352149" y="4710723"/>
            <a:ext cx="589280" cy="583565"/>
          </a:xfrm>
          <a:prstGeom prst="rect">
            <a:avLst/>
          </a:prstGeom>
        </p:spPr>
        <p:txBody>
          <a:bodyPr wrap="none">
            <a:spAutoFit/>
          </a:bodyPr>
          <a:p>
            <a:r>
              <a:rPr lang="en-US" altLang="zh-CN" sz="3200" dirty="0" smtClean="0">
                <a:solidFill>
                  <a:srgbClr val="000000"/>
                </a:solidFill>
                <a:latin typeface="+mn-ea"/>
                <a:ea typeface="+mn-ea"/>
                <a:cs typeface="Times New Roman" panose="02020603050405020304" pitchFamily="18" charset="0"/>
              </a:rPr>
              <a:t>50</a:t>
            </a:r>
            <a:endParaRPr lang="en-US" altLang="zh-CN" sz="3200" dirty="0" smtClean="0">
              <a:solidFill>
                <a:srgbClr val="000000"/>
              </a:solidFill>
              <a:latin typeface="+mn-ea"/>
              <a:ea typeface="+mn-ea"/>
              <a:cs typeface="Times New Roman" panose="02020603050405020304" pitchFamily="18" charset="0"/>
            </a:endParaRPr>
          </a:p>
        </p:txBody>
      </p:sp>
      <p:sp>
        <p:nvSpPr>
          <p:cNvPr id="29" name="矩形 28"/>
          <p:cNvSpPr/>
          <p:nvPr/>
        </p:nvSpPr>
        <p:spPr>
          <a:xfrm>
            <a:off x="4507930" y="4710723"/>
            <a:ext cx="4856480" cy="583565"/>
          </a:xfrm>
          <a:prstGeom prst="rect">
            <a:avLst/>
          </a:prstGeom>
        </p:spPr>
        <p:txBody>
          <a:bodyPr wrap="none">
            <a:spAutoFit/>
          </a:bodyPr>
          <a:p>
            <a:r>
              <a:rPr lang="en-US" altLang="zh-CN" sz="3200" dirty="0" smtClean="0">
                <a:solidFill>
                  <a:srgbClr val="C00000"/>
                </a:solidFill>
                <a:latin typeface="+mj-ea"/>
                <a:ea typeface="+mj-ea"/>
                <a:cs typeface="Times New Roman" panose="02020603050405020304" pitchFamily="18" charset="0"/>
              </a:rPr>
              <a:t>45</a:t>
            </a:r>
            <a:r>
              <a:rPr lang="zh-CN" altLang="en-US" sz="3200" dirty="0">
                <a:solidFill>
                  <a:srgbClr val="C00000"/>
                </a:solidFill>
                <a:latin typeface="+mj-ea"/>
                <a:ea typeface="+mj-ea"/>
                <a:cs typeface="Times New Roman" panose="02020603050405020304" pitchFamily="18" charset="0"/>
              </a:rPr>
              <a:t>和</a:t>
            </a:r>
            <a:r>
              <a:rPr lang="en-US" altLang="zh-CN" sz="3200" dirty="0">
                <a:solidFill>
                  <a:srgbClr val="C00000"/>
                </a:solidFill>
                <a:latin typeface="+mj-ea"/>
                <a:ea typeface="+mj-ea"/>
                <a:cs typeface="Times New Roman" panose="02020603050405020304" pitchFamily="18" charset="0"/>
              </a:rPr>
              <a:t>50</a:t>
            </a:r>
            <a:r>
              <a:rPr lang="zh-CN" altLang="en-US" sz="3200" dirty="0">
                <a:solidFill>
                  <a:srgbClr val="C00000"/>
                </a:solidFill>
                <a:latin typeface="+mj-ea"/>
                <a:ea typeface="+mj-ea"/>
                <a:cs typeface="Times New Roman" panose="02020603050405020304" pitchFamily="18" charset="0"/>
              </a:rPr>
              <a:t>的最大公因数是</a:t>
            </a:r>
            <a:r>
              <a:rPr lang="en-US" altLang="zh-CN" sz="3200" dirty="0">
                <a:solidFill>
                  <a:srgbClr val="C00000"/>
                </a:solidFill>
                <a:latin typeface="+mj-ea"/>
                <a:ea typeface="+mj-ea"/>
                <a:cs typeface="Times New Roman" panose="02020603050405020304" pitchFamily="18" charset="0"/>
              </a:rPr>
              <a:t>5</a:t>
            </a:r>
            <a:r>
              <a:rPr lang="zh-CN" altLang="en-US" sz="3200" dirty="0">
                <a:solidFill>
                  <a:srgbClr val="C00000"/>
                </a:solidFill>
                <a:latin typeface="+mj-ea"/>
                <a:ea typeface="+mj-ea"/>
                <a:cs typeface="Times New Roman" panose="02020603050405020304" pitchFamily="18" charset="0"/>
              </a:rPr>
              <a:t>。</a:t>
            </a:r>
            <a:endParaRPr lang="zh-CN" altLang="en-US" sz="3200" dirty="0">
              <a:solidFill>
                <a:srgbClr val="C00000"/>
              </a:solidFill>
              <a:latin typeface="+mj-ea"/>
              <a:ea typeface="+mj-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out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outHorizont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3"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4"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105" name="TextBox 104"/>
          <p:cNvSpPr txBox="1"/>
          <p:nvPr/>
        </p:nvSpPr>
        <p:spPr>
          <a:xfrm>
            <a:off x="1676654" y="1419617"/>
            <a:ext cx="8925499" cy="1568450"/>
          </a:xfrm>
          <a:prstGeom prst="rect">
            <a:avLst/>
          </a:prstGeom>
          <a:noFill/>
        </p:spPr>
        <p:txBody>
          <a:bodyPr wrap="square" rtlCol="0">
            <a:spAutoFit/>
          </a:bodyPr>
          <a:p>
            <a:r>
              <a:rPr lang="en-US" altLang="zh-CN" sz="3200" dirty="0" smtClean="0">
                <a:solidFill>
                  <a:schemeClr val="tx1">
                    <a:lumMod val="95000"/>
                    <a:lumOff val="5000"/>
                  </a:schemeClr>
                </a:solidFill>
                <a:latin typeface="+mn-ea"/>
                <a:ea typeface="+mn-ea"/>
              </a:rPr>
              <a:t>5.</a:t>
            </a:r>
            <a:r>
              <a:rPr lang="zh-CN" altLang="en-US" sz="3200" dirty="0" smtClean="0">
                <a:solidFill>
                  <a:schemeClr val="tx1">
                    <a:lumMod val="95000"/>
                    <a:lumOff val="5000"/>
                  </a:schemeClr>
                </a:solidFill>
                <a:latin typeface="+mn-ea"/>
                <a:ea typeface="+mn-ea"/>
              </a:rPr>
              <a:t>兰兰拍了</a:t>
            </a:r>
            <a:r>
              <a:rPr lang="en-US" altLang="zh-CN" sz="3200" dirty="0" smtClean="0">
                <a:solidFill>
                  <a:schemeClr val="tx1">
                    <a:lumMod val="95000"/>
                    <a:lumOff val="5000"/>
                  </a:schemeClr>
                </a:solidFill>
                <a:latin typeface="+mn-ea"/>
                <a:ea typeface="+mn-ea"/>
              </a:rPr>
              <a:t>80</a:t>
            </a:r>
            <a:r>
              <a:rPr lang="zh-CN" altLang="en-US" sz="3200" dirty="0" smtClean="0">
                <a:solidFill>
                  <a:schemeClr val="tx1">
                    <a:lumMod val="95000"/>
                    <a:lumOff val="5000"/>
                  </a:schemeClr>
                </a:solidFill>
                <a:latin typeface="+mn-ea"/>
                <a:ea typeface="+mn-ea"/>
              </a:rPr>
              <a:t>张艺术照，其中有</a:t>
            </a:r>
            <a:r>
              <a:rPr lang="en-US" altLang="zh-CN" sz="3200" dirty="0" smtClean="0">
                <a:solidFill>
                  <a:schemeClr val="tx1">
                    <a:lumMod val="95000"/>
                    <a:lumOff val="5000"/>
                  </a:schemeClr>
                </a:solidFill>
                <a:latin typeface="+mn-ea"/>
                <a:ea typeface="+mn-ea"/>
              </a:rPr>
              <a:t>35</a:t>
            </a:r>
            <a:r>
              <a:rPr lang="zh-CN" altLang="en-US" sz="3200" dirty="0" smtClean="0">
                <a:solidFill>
                  <a:schemeClr val="tx1">
                    <a:lumMod val="95000"/>
                    <a:lumOff val="5000"/>
                  </a:schemeClr>
                </a:solidFill>
                <a:latin typeface="+mn-ea"/>
                <a:ea typeface="+mn-ea"/>
              </a:rPr>
              <a:t>张是兰兰喜欢的。请你用最简分数表示出兰兰喜欢的照片和不喜欢的照片分别占照片总数的几分之几。</a:t>
            </a:r>
            <a:endParaRPr lang="zh-CN" altLang="en-US" sz="3200" dirty="0">
              <a:solidFill>
                <a:schemeClr val="tx1">
                  <a:lumMod val="95000"/>
                  <a:lumOff val="5000"/>
                </a:schemeClr>
              </a:solidFill>
              <a:latin typeface="+mn-ea"/>
              <a:ea typeface="+mn-ea"/>
            </a:endParaRPr>
          </a:p>
        </p:txBody>
      </p:sp>
      <p:sp>
        <p:nvSpPr>
          <p:cNvPr id="7" name="矩形 6"/>
          <p:cNvSpPr/>
          <p:nvPr/>
        </p:nvSpPr>
        <p:spPr>
          <a:xfrm>
            <a:off x="1961193" y="3216915"/>
            <a:ext cx="1441420" cy="584775"/>
          </a:xfrm>
          <a:prstGeom prst="rect">
            <a:avLst/>
          </a:prstGeom>
        </p:spPr>
        <p:txBody>
          <a:bodyPr wrap="none">
            <a:spAutoFit/>
          </a:bodyPr>
          <a:p>
            <a:r>
              <a:rPr lang="en-US" altLang="zh-CN" sz="3200" dirty="0" smtClean="0"/>
              <a:t>80-35 =</a:t>
            </a:r>
            <a:endParaRPr lang="zh-CN" altLang="en-US" sz="3200" dirty="0"/>
          </a:p>
        </p:txBody>
      </p:sp>
      <p:sp>
        <p:nvSpPr>
          <p:cNvPr id="8" name="矩形 7"/>
          <p:cNvSpPr/>
          <p:nvPr/>
        </p:nvSpPr>
        <p:spPr>
          <a:xfrm>
            <a:off x="3211574" y="3216915"/>
            <a:ext cx="1269899" cy="584775"/>
          </a:xfrm>
          <a:prstGeom prst="rect">
            <a:avLst/>
          </a:prstGeom>
        </p:spPr>
        <p:txBody>
          <a:bodyPr wrap="none">
            <a:spAutoFit/>
          </a:bodyPr>
          <a:p>
            <a:r>
              <a:rPr lang="en-US" altLang="zh-CN" sz="3200" dirty="0" smtClean="0"/>
              <a:t>45</a:t>
            </a:r>
            <a:r>
              <a:rPr lang="en-US" altLang="zh-CN" sz="3200" dirty="0"/>
              <a:t>(</a:t>
            </a:r>
            <a:r>
              <a:rPr lang="zh-CN" altLang="zh-CN" sz="3200" dirty="0"/>
              <a:t>张</a:t>
            </a:r>
            <a:r>
              <a:rPr lang="en-US" altLang="zh-CN" sz="3200" dirty="0"/>
              <a:t>)</a:t>
            </a:r>
            <a:endParaRPr lang="zh-CN" altLang="en-US" sz="3200" dirty="0"/>
          </a:p>
        </p:txBody>
      </p:sp>
      <p:sp>
        <p:nvSpPr>
          <p:cNvPr id="9" name="矩形 8"/>
          <p:cNvSpPr/>
          <p:nvPr/>
        </p:nvSpPr>
        <p:spPr>
          <a:xfrm>
            <a:off x="1961193" y="4138211"/>
            <a:ext cx="1728358" cy="584775"/>
          </a:xfrm>
          <a:prstGeom prst="rect">
            <a:avLst/>
          </a:prstGeom>
        </p:spPr>
        <p:txBody>
          <a:bodyPr wrap="none">
            <a:spAutoFit/>
          </a:bodyPr>
          <a:p>
            <a:r>
              <a:rPr lang="en-US" altLang="zh-CN" sz="3200" dirty="0" smtClean="0"/>
              <a:t>35÷80 =</a:t>
            </a:r>
            <a:endParaRPr lang="zh-CN" altLang="en-US" sz="3200" dirty="0"/>
          </a:p>
        </p:txBody>
      </p:sp>
      <p:sp>
        <p:nvSpPr>
          <p:cNvPr id="106" name="TextBox 105"/>
          <p:cNvSpPr txBox="1"/>
          <p:nvPr/>
        </p:nvSpPr>
        <p:spPr>
          <a:xfrm>
            <a:off x="3517530" y="3936995"/>
            <a:ext cx="601447" cy="584775"/>
          </a:xfrm>
          <a:prstGeom prst="rect">
            <a:avLst/>
          </a:prstGeom>
          <a:noFill/>
        </p:spPr>
        <p:txBody>
          <a:bodyPr wrap="none" rtlCol="0">
            <a:spAutoFit/>
          </a:bodyPr>
          <a:p>
            <a:r>
              <a:rPr lang="en-US" altLang="zh-CN" sz="3200" dirty="0" smtClean="0">
                <a:solidFill>
                  <a:srgbClr val="C00000"/>
                </a:solidFill>
                <a:ea typeface="楷体_GB2312"/>
              </a:rPr>
              <a:t>35</a:t>
            </a:r>
            <a:endParaRPr lang="zh-CN" altLang="en-US" sz="3200" dirty="0">
              <a:solidFill>
                <a:srgbClr val="C00000"/>
              </a:solidFill>
              <a:ea typeface="楷体_GB2312"/>
            </a:endParaRPr>
          </a:p>
        </p:txBody>
      </p:sp>
      <p:sp>
        <p:nvSpPr>
          <p:cNvPr id="107" name="TextBox 106"/>
          <p:cNvSpPr txBox="1"/>
          <p:nvPr/>
        </p:nvSpPr>
        <p:spPr>
          <a:xfrm>
            <a:off x="3519986" y="4360332"/>
            <a:ext cx="601447" cy="584775"/>
          </a:xfrm>
          <a:prstGeom prst="rect">
            <a:avLst/>
          </a:prstGeom>
          <a:noFill/>
        </p:spPr>
        <p:txBody>
          <a:bodyPr wrap="none" rtlCol="0">
            <a:spAutoFit/>
          </a:bodyPr>
          <a:p>
            <a:r>
              <a:rPr lang="en-US" altLang="zh-CN" sz="3200" dirty="0" smtClean="0">
                <a:solidFill>
                  <a:srgbClr val="C00000"/>
                </a:solidFill>
                <a:ea typeface="楷体_GB2312"/>
              </a:rPr>
              <a:t>80</a:t>
            </a:r>
            <a:endParaRPr lang="zh-CN" altLang="en-US" sz="3200" dirty="0">
              <a:solidFill>
                <a:srgbClr val="C00000"/>
              </a:solidFill>
              <a:ea typeface="楷体_GB2312"/>
            </a:endParaRPr>
          </a:p>
        </p:txBody>
      </p:sp>
      <p:cxnSp>
        <p:nvCxnSpPr>
          <p:cNvPr id="108" name="直接连接符 107"/>
          <p:cNvCxnSpPr/>
          <p:nvPr/>
        </p:nvCxnSpPr>
        <p:spPr>
          <a:xfrm>
            <a:off x="3630986" y="4441051"/>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091623" y="4144308"/>
            <a:ext cx="389850" cy="584775"/>
          </a:xfrm>
          <a:prstGeom prst="rect">
            <a:avLst/>
          </a:prstGeom>
        </p:spPr>
        <p:txBody>
          <a:bodyPr wrap="none">
            <a:spAutoFit/>
          </a:bodyPr>
          <a:p>
            <a:r>
              <a:rPr lang="en-US" altLang="zh-CN" sz="3200" dirty="0"/>
              <a:t>=</a:t>
            </a:r>
            <a:endParaRPr lang="zh-CN" altLang="en-US" sz="3200" dirty="0"/>
          </a:p>
        </p:txBody>
      </p:sp>
      <p:sp>
        <p:nvSpPr>
          <p:cNvPr id="109" name="TextBox 108"/>
          <p:cNvSpPr txBox="1"/>
          <p:nvPr/>
        </p:nvSpPr>
        <p:spPr>
          <a:xfrm>
            <a:off x="4545848" y="3936995"/>
            <a:ext cx="393056" cy="584775"/>
          </a:xfrm>
          <a:prstGeom prst="rect">
            <a:avLst/>
          </a:prstGeom>
          <a:noFill/>
        </p:spPr>
        <p:txBody>
          <a:bodyPr wrap="none" rtlCol="0">
            <a:spAutoFit/>
          </a:bodyPr>
          <a:p>
            <a:r>
              <a:rPr lang="en-US" altLang="zh-CN" sz="3200" dirty="0" smtClean="0">
                <a:solidFill>
                  <a:srgbClr val="C00000"/>
                </a:solidFill>
                <a:ea typeface="楷体_GB2312"/>
              </a:rPr>
              <a:t>7</a:t>
            </a:r>
            <a:endParaRPr lang="zh-CN" altLang="en-US" sz="3200" dirty="0">
              <a:solidFill>
                <a:srgbClr val="C00000"/>
              </a:solidFill>
              <a:ea typeface="楷体_GB2312"/>
            </a:endParaRPr>
          </a:p>
        </p:txBody>
      </p:sp>
      <p:sp>
        <p:nvSpPr>
          <p:cNvPr id="110" name="TextBox 109"/>
          <p:cNvSpPr txBox="1"/>
          <p:nvPr/>
        </p:nvSpPr>
        <p:spPr>
          <a:xfrm>
            <a:off x="4409465" y="4360332"/>
            <a:ext cx="601447" cy="584775"/>
          </a:xfrm>
          <a:prstGeom prst="rect">
            <a:avLst/>
          </a:prstGeom>
          <a:noFill/>
        </p:spPr>
        <p:txBody>
          <a:bodyPr wrap="none" rtlCol="0">
            <a:spAutoFit/>
          </a:bodyPr>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11" name="直接连接符 110"/>
          <p:cNvCxnSpPr/>
          <p:nvPr/>
        </p:nvCxnSpPr>
        <p:spPr>
          <a:xfrm>
            <a:off x="4520465" y="4441051"/>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425689" y="4153019"/>
            <a:ext cx="1635384" cy="584775"/>
          </a:xfrm>
          <a:prstGeom prst="rect">
            <a:avLst/>
          </a:prstGeom>
        </p:spPr>
        <p:txBody>
          <a:bodyPr wrap="none">
            <a:spAutoFit/>
          </a:bodyPr>
          <a:p>
            <a:r>
              <a:rPr lang="en-US" altLang="zh-CN" sz="3200" dirty="0"/>
              <a:t>45÷80=</a:t>
            </a:r>
            <a:endParaRPr lang="zh-CN" altLang="en-US" sz="3200" dirty="0"/>
          </a:p>
        </p:txBody>
      </p:sp>
      <p:sp>
        <p:nvSpPr>
          <p:cNvPr id="112" name="TextBox 111"/>
          <p:cNvSpPr txBox="1"/>
          <p:nvPr/>
        </p:nvSpPr>
        <p:spPr>
          <a:xfrm>
            <a:off x="7937857" y="3936995"/>
            <a:ext cx="601447" cy="584775"/>
          </a:xfrm>
          <a:prstGeom prst="rect">
            <a:avLst/>
          </a:prstGeom>
          <a:noFill/>
        </p:spPr>
        <p:txBody>
          <a:bodyPr wrap="none" rtlCol="0">
            <a:spAutoFit/>
          </a:bodyPr>
          <a:p>
            <a:r>
              <a:rPr lang="en-US" altLang="zh-CN" sz="3200" dirty="0" smtClean="0">
                <a:solidFill>
                  <a:srgbClr val="C00000"/>
                </a:solidFill>
                <a:ea typeface="楷体_GB2312"/>
              </a:rPr>
              <a:t>45</a:t>
            </a:r>
            <a:endParaRPr lang="zh-CN" altLang="en-US" sz="3200" dirty="0">
              <a:solidFill>
                <a:srgbClr val="C00000"/>
              </a:solidFill>
              <a:ea typeface="楷体_GB2312"/>
            </a:endParaRPr>
          </a:p>
        </p:txBody>
      </p:sp>
      <p:sp>
        <p:nvSpPr>
          <p:cNvPr id="113" name="TextBox 112"/>
          <p:cNvSpPr txBox="1"/>
          <p:nvPr/>
        </p:nvSpPr>
        <p:spPr>
          <a:xfrm>
            <a:off x="7940313" y="4360332"/>
            <a:ext cx="601447" cy="584775"/>
          </a:xfrm>
          <a:prstGeom prst="rect">
            <a:avLst/>
          </a:prstGeom>
          <a:noFill/>
        </p:spPr>
        <p:txBody>
          <a:bodyPr wrap="none" rtlCol="0">
            <a:spAutoFit/>
          </a:bodyPr>
          <a:p>
            <a:r>
              <a:rPr lang="en-US" altLang="zh-CN" sz="3200" dirty="0" smtClean="0">
                <a:solidFill>
                  <a:srgbClr val="C00000"/>
                </a:solidFill>
                <a:ea typeface="楷体_GB2312"/>
              </a:rPr>
              <a:t>80</a:t>
            </a:r>
            <a:endParaRPr lang="zh-CN" altLang="en-US" sz="3200" dirty="0">
              <a:solidFill>
                <a:srgbClr val="C00000"/>
              </a:solidFill>
              <a:ea typeface="楷体_GB2312"/>
            </a:endParaRPr>
          </a:p>
        </p:txBody>
      </p:sp>
      <p:cxnSp>
        <p:nvCxnSpPr>
          <p:cNvPr id="114" name="直接连接符 113"/>
          <p:cNvCxnSpPr/>
          <p:nvPr/>
        </p:nvCxnSpPr>
        <p:spPr>
          <a:xfrm>
            <a:off x="8051313" y="4441051"/>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8513921" y="4144308"/>
            <a:ext cx="389850" cy="584775"/>
          </a:xfrm>
          <a:prstGeom prst="rect">
            <a:avLst/>
          </a:prstGeom>
        </p:spPr>
        <p:txBody>
          <a:bodyPr wrap="none">
            <a:spAutoFit/>
          </a:bodyPr>
          <a:p>
            <a:r>
              <a:rPr lang="en-US" altLang="zh-CN" sz="3200" dirty="0"/>
              <a:t>=</a:t>
            </a:r>
            <a:endParaRPr lang="zh-CN" altLang="en-US" sz="3200" dirty="0"/>
          </a:p>
        </p:txBody>
      </p:sp>
      <p:sp>
        <p:nvSpPr>
          <p:cNvPr id="116" name="TextBox 115"/>
          <p:cNvSpPr txBox="1"/>
          <p:nvPr/>
        </p:nvSpPr>
        <p:spPr>
          <a:xfrm>
            <a:off x="8945969" y="3936995"/>
            <a:ext cx="393056" cy="584775"/>
          </a:xfrm>
          <a:prstGeom prst="rect">
            <a:avLst/>
          </a:prstGeom>
          <a:noFill/>
        </p:spPr>
        <p:txBody>
          <a:bodyPr wrap="none" rtlCol="0">
            <a:spAutoFit/>
          </a:bodyPr>
          <a:p>
            <a:r>
              <a:rPr lang="en-US" altLang="zh-CN" sz="3200" dirty="0" smtClean="0">
                <a:solidFill>
                  <a:srgbClr val="C00000"/>
                </a:solidFill>
                <a:ea typeface="楷体_GB2312"/>
              </a:rPr>
              <a:t>9</a:t>
            </a:r>
            <a:endParaRPr lang="zh-CN" altLang="en-US" sz="3200" dirty="0">
              <a:solidFill>
                <a:srgbClr val="C00000"/>
              </a:solidFill>
              <a:ea typeface="楷体_GB2312"/>
            </a:endParaRPr>
          </a:p>
        </p:txBody>
      </p:sp>
      <p:sp>
        <p:nvSpPr>
          <p:cNvPr id="117" name="TextBox 116"/>
          <p:cNvSpPr txBox="1"/>
          <p:nvPr/>
        </p:nvSpPr>
        <p:spPr>
          <a:xfrm>
            <a:off x="8848578" y="4360332"/>
            <a:ext cx="601447" cy="584775"/>
          </a:xfrm>
          <a:prstGeom prst="rect">
            <a:avLst/>
          </a:prstGeom>
          <a:noFill/>
        </p:spPr>
        <p:txBody>
          <a:bodyPr wrap="none" rtlCol="0">
            <a:spAutoFit/>
          </a:bodyPr>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18" name="直接连接符 117"/>
          <p:cNvCxnSpPr/>
          <p:nvPr/>
        </p:nvCxnSpPr>
        <p:spPr>
          <a:xfrm>
            <a:off x="8959578" y="4441051"/>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853293" y="4873099"/>
            <a:ext cx="9108900" cy="1569660"/>
          </a:xfrm>
          <a:prstGeom prst="rect">
            <a:avLst/>
          </a:prstGeom>
        </p:spPr>
        <p:txBody>
          <a:bodyPr wrap="square">
            <a:spAutoFit/>
          </a:bodyPr>
          <a:p>
            <a:pPr>
              <a:lnSpc>
                <a:spcPct val="150000"/>
              </a:lnSpc>
            </a:pPr>
            <a:r>
              <a:rPr lang="zh-CN" altLang="en-US" sz="3200" dirty="0" smtClean="0">
                <a:solidFill>
                  <a:srgbClr val="C00000"/>
                </a:solidFill>
                <a:latin typeface="+mn-ea"/>
                <a:ea typeface="+mn-ea"/>
              </a:rPr>
              <a:t>答：兰</a:t>
            </a:r>
            <a:r>
              <a:rPr lang="zh-CN" altLang="en-US" sz="3200" dirty="0">
                <a:solidFill>
                  <a:srgbClr val="C00000"/>
                </a:solidFill>
                <a:latin typeface="+mn-ea"/>
                <a:ea typeface="+mn-ea"/>
              </a:rPr>
              <a:t>兰喜欢的</a:t>
            </a:r>
            <a:r>
              <a:rPr lang="zh-CN" altLang="en-US" sz="3200" dirty="0" smtClean="0">
                <a:solidFill>
                  <a:srgbClr val="C00000"/>
                </a:solidFill>
                <a:latin typeface="+mn-ea"/>
                <a:ea typeface="+mn-ea"/>
              </a:rPr>
              <a:t>照片</a:t>
            </a:r>
            <a:r>
              <a:rPr lang="zh-CN" altLang="en-US" sz="3200" dirty="0">
                <a:solidFill>
                  <a:srgbClr val="C00000"/>
                </a:solidFill>
                <a:latin typeface="+mn-ea"/>
                <a:ea typeface="+mn-ea"/>
              </a:rPr>
              <a:t>占照片总数</a:t>
            </a:r>
            <a:r>
              <a:rPr lang="zh-CN" altLang="en-US" sz="3200" dirty="0" smtClean="0">
                <a:solidFill>
                  <a:srgbClr val="C00000"/>
                </a:solidFill>
                <a:latin typeface="+mn-ea"/>
                <a:ea typeface="+mn-ea"/>
              </a:rPr>
              <a:t>的   ，不喜欢的照片占</a:t>
            </a:r>
            <a:r>
              <a:rPr lang="zh-CN" altLang="en-US" sz="3200" dirty="0">
                <a:solidFill>
                  <a:srgbClr val="C00000"/>
                </a:solidFill>
                <a:latin typeface="+mn-ea"/>
                <a:ea typeface="+mn-ea"/>
              </a:rPr>
              <a:t>照片总数</a:t>
            </a:r>
            <a:r>
              <a:rPr lang="zh-CN" altLang="en-US" sz="3200" dirty="0" smtClean="0">
                <a:solidFill>
                  <a:srgbClr val="C00000"/>
                </a:solidFill>
                <a:latin typeface="+mn-ea"/>
                <a:ea typeface="+mn-ea"/>
              </a:rPr>
              <a:t>的   。</a:t>
            </a:r>
            <a:endParaRPr lang="zh-CN" altLang="en-US" sz="3200" dirty="0">
              <a:solidFill>
                <a:srgbClr val="C00000"/>
              </a:solidFill>
              <a:latin typeface="+mn-ea"/>
              <a:ea typeface="+mn-ea"/>
            </a:endParaRPr>
          </a:p>
        </p:txBody>
      </p:sp>
      <p:sp>
        <p:nvSpPr>
          <p:cNvPr id="119" name="TextBox 118"/>
          <p:cNvSpPr txBox="1"/>
          <p:nvPr/>
        </p:nvSpPr>
        <p:spPr>
          <a:xfrm>
            <a:off x="8192873" y="4801091"/>
            <a:ext cx="393056" cy="584775"/>
          </a:xfrm>
          <a:prstGeom prst="rect">
            <a:avLst/>
          </a:prstGeom>
          <a:noFill/>
        </p:spPr>
        <p:txBody>
          <a:bodyPr wrap="none" rtlCol="0">
            <a:spAutoFit/>
          </a:bodyPr>
          <a:p>
            <a:r>
              <a:rPr lang="en-US" altLang="zh-CN" sz="3200" dirty="0" smtClean="0">
                <a:solidFill>
                  <a:srgbClr val="C00000"/>
                </a:solidFill>
                <a:ea typeface="楷体_GB2312"/>
              </a:rPr>
              <a:t>7</a:t>
            </a:r>
            <a:endParaRPr lang="zh-CN" altLang="en-US" sz="3200" dirty="0">
              <a:solidFill>
                <a:srgbClr val="C00000"/>
              </a:solidFill>
              <a:ea typeface="楷体_GB2312"/>
            </a:endParaRPr>
          </a:p>
        </p:txBody>
      </p:sp>
      <p:sp>
        <p:nvSpPr>
          <p:cNvPr id="120" name="TextBox 119"/>
          <p:cNvSpPr txBox="1"/>
          <p:nvPr/>
        </p:nvSpPr>
        <p:spPr>
          <a:xfrm>
            <a:off x="8056490" y="5224428"/>
            <a:ext cx="601447" cy="584775"/>
          </a:xfrm>
          <a:prstGeom prst="rect">
            <a:avLst/>
          </a:prstGeom>
          <a:noFill/>
        </p:spPr>
        <p:txBody>
          <a:bodyPr wrap="none" rtlCol="0">
            <a:spAutoFit/>
          </a:bodyPr>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21" name="直接连接符 120"/>
          <p:cNvCxnSpPr/>
          <p:nvPr/>
        </p:nvCxnSpPr>
        <p:spPr>
          <a:xfrm>
            <a:off x="8167490" y="5305147"/>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5312553" y="5521171"/>
            <a:ext cx="393056" cy="584775"/>
          </a:xfrm>
          <a:prstGeom prst="rect">
            <a:avLst/>
          </a:prstGeom>
          <a:noFill/>
        </p:spPr>
        <p:txBody>
          <a:bodyPr wrap="none" rtlCol="0">
            <a:spAutoFit/>
          </a:bodyPr>
          <a:p>
            <a:r>
              <a:rPr lang="en-US" altLang="zh-CN" sz="3200" dirty="0" smtClean="0">
                <a:solidFill>
                  <a:srgbClr val="C00000"/>
                </a:solidFill>
                <a:ea typeface="楷体_GB2312"/>
              </a:rPr>
              <a:t>9</a:t>
            </a:r>
            <a:endParaRPr lang="zh-CN" altLang="en-US" sz="3200" dirty="0">
              <a:solidFill>
                <a:srgbClr val="C00000"/>
              </a:solidFill>
              <a:ea typeface="楷体_GB2312"/>
            </a:endParaRPr>
          </a:p>
        </p:txBody>
      </p:sp>
      <p:sp>
        <p:nvSpPr>
          <p:cNvPr id="123" name="TextBox 122"/>
          <p:cNvSpPr txBox="1"/>
          <p:nvPr/>
        </p:nvSpPr>
        <p:spPr>
          <a:xfrm>
            <a:off x="5201553" y="5944508"/>
            <a:ext cx="601447" cy="584775"/>
          </a:xfrm>
          <a:prstGeom prst="rect">
            <a:avLst/>
          </a:prstGeom>
          <a:noFill/>
        </p:spPr>
        <p:txBody>
          <a:bodyPr wrap="none" rtlCol="0">
            <a:spAutoFit/>
          </a:bodyPr>
          <a:p>
            <a:r>
              <a:rPr lang="en-US" altLang="zh-CN" sz="3200" dirty="0" smtClean="0">
                <a:solidFill>
                  <a:srgbClr val="C00000"/>
                </a:solidFill>
                <a:ea typeface="楷体_GB2312"/>
              </a:rPr>
              <a:t>16</a:t>
            </a:r>
            <a:endParaRPr lang="zh-CN" altLang="en-US" sz="3200" dirty="0">
              <a:solidFill>
                <a:srgbClr val="C00000"/>
              </a:solidFill>
              <a:ea typeface="楷体_GB2312"/>
            </a:endParaRPr>
          </a:p>
        </p:txBody>
      </p:sp>
      <p:cxnSp>
        <p:nvCxnSpPr>
          <p:cNvPr id="124" name="直接连接符 123"/>
          <p:cNvCxnSpPr/>
          <p:nvPr/>
        </p:nvCxnSpPr>
        <p:spPr>
          <a:xfrm>
            <a:off x="5312553" y="6025227"/>
            <a:ext cx="39305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6"/>
                                        </p:tgtEl>
                                        <p:attrNameLst>
                                          <p:attrName>style.visibility</p:attrName>
                                        </p:attrNameLst>
                                      </p:cBhvr>
                                      <p:to>
                                        <p:strVal val="visible"/>
                                      </p:to>
                                    </p:set>
                                    <p:animEffect transition="in" filter="wipe(left)">
                                      <p:cBhvr>
                                        <p:cTn id="20" dur="500"/>
                                        <p:tgtEl>
                                          <p:spTgt spid="10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wipe(left)">
                                      <p:cBhvr>
                                        <p:cTn id="23" dur="500"/>
                                        <p:tgtEl>
                                          <p:spTgt spid="107"/>
                                        </p:tgtEl>
                                      </p:cBhvr>
                                    </p:animEffect>
                                  </p:childTnLst>
                                </p:cTn>
                              </p:par>
                              <p:par>
                                <p:cTn id="24" presetID="22" presetClass="entr" presetSubtype="8" fill="hold" nodeType="with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wipe(left)">
                                      <p:cBhvr>
                                        <p:cTn id="26" dur="500"/>
                                        <p:tgtEl>
                                          <p:spTgt spid="108"/>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09"/>
                                        </p:tgtEl>
                                        <p:attrNameLst>
                                          <p:attrName>style.visibility</p:attrName>
                                        </p:attrNameLst>
                                      </p:cBhvr>
                                      <p:to>
                                        <p:strVal val="visible"/>
                                      </p:to>
                                    </p:set>
                                    <p:animEffect transition="in" filter="wipe(left)">
                                      <p:cBhvr>
                                        <p:cTn id="33" dur="500"/>
                                        <p:tgtEl>
                                          <p:spTgt spid="10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0"/>
                                        </p:tgtEl>
                                        <p:attrNameLst>
                                          <p:attrName>style.visibility</p:attrName>
                                        </p:attrNameLst>
                                      </p:cBhvr>
                                      <p:to>
                                        <p:strVal val="visible"/>
                                      </p:to>
                                    </p:set>
                                    <p:animEffect transition="in" filter="wipe(left)">
                                      <p:cBhvr>
                                        <p:cTn id="36" dur="500"/>
                                        <p:tgtEl>
                                          <p:spTgt spid="110"/>
                                        </p:tgtEl>
                                      </p:cBhvr>
                                    </p:animEffect>
                                  </p:childTnLst>
                                </p:cTn>
                              </p:par>
                              <p:par>
                                <p:cTn id="37" presetID="22" presetClass="entr" presetSubtype="8" fill="hold" nodeType="withEffect">
                                  <p:stCondLst>
                                    <p:cond delay="0"/>
                                  </p:stCondLst>
                                  <p:childTnLst>
                                    <p:set>
                                      <p:cBhvr>
                                        <p:cTn id="38" dur="1" fill="hold">
                                          <p:stCondLst>
                                            <p:cond delay="0"/>
                                          </p:stCondLst>
                                        </p:cTn>
                                        <p:tgtEl>
                                          <p:spTgt spid="111"/>
                                        </p:tgtEl>
                                        <p:attrNameLst>
                                          <p:attrName>style.visibility</p:attrName>
                                        </p:attrNameLst>
                                      </p:cBhvr>
                                      <p:to>
                                        <p:strVal val="visible"/>
                                      </p:to>
                                    </p:set>
                                    <p:animEffect transition="in" filter="wipe(left)">
                                      <p:cBhvr>
                                        <p:cTn id="39" dur="500"/>
                                        <p:tgtEl>
                                          <p:spTgt spid="1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12"/>
                                        </p:tgtEl>
                                        <p:attrNameLst>
                                          <p:attrName>style.visibility</p:attrName>
                                        </p:attrNameLst>
                                      </p:cBhvr>
                                      <p:to>
                                        <p:strVal val="visible"/>
                                      </p:to>
                                    </p:set>
                                    <p:animEffect transition="in" filter="wipe(left)">
                                      <p:cBhvr>
                                        <p:cTn id="48" dur="500"/>
                                        <p:tgtEl>
                                          <p:spTgt spid="1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wipe(left)">
                                      <p:cBhvr>
                                        <p:cTn id="51" dur="500"/>
                                        <p:tgtEl>
                                          <p:spTgt spid="113"/>
                                        </p:tgtEl>
                                      </p:cBhvr>
                                    </p:animEffect>
                                  </p:childTnLst>
                                </p:cTn>
                              </p:par>
                              <p:par>
                                <p:cTn id="52" presetID="22" presetClass="entr" presetSubtype="8" fill="hold" nodeType="with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wipe(left)">
                                      <p:cBhvr>
                                        <p:cTn id="54" dur="500"/>
                                        <p:tgtEl>
                                          <p:spTgt spid="1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15"/>
                                        </p:tgtEl>
                                        <p:attrNameLst>
                                          <p:attrName>style.visibility</p:attrName>
                                        </p:attrNameLst>
                                      </p:cBhvr>
                                      <p:to>
                                        <p:strVal val="visible"/>
                                      </p:to>
                                    </p:set>
                                    <p:animEffect transition="in" filter="wipe(left)">
                                      <p:cBhvr>
                                        <p:cTn id="57" dur="500"/>
                                        <p:tgtEl>
                                          <p:spTgt spid="11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wipe(left)">
                                      <p:cBhvr>
                                        <p:cTn id="60" dur="500"/>
                                        <p:tgtEl>
                                          <p:spTgt spid="11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17"/>
                                        </p:tgtEl>
                                        <p:attrNameLst>
                                          <p:attrName>style.visibility</p:attrName>
                                        </p:attrNameLst>
                                      </p:cBhvr>
                                      <p:to>
                                        <p:strVal val="visible"/>
                                      </p:to>
                                    </p:set>
                                    <p:animEffect transition="in" filter="wipe(left)">
                                      <p:cBhvr>
                                        <p:cTn id="63" dur="500"/>
                                        <p:tgtEl>
                                          <p:spTgt spid="117"/>
                                        </p:tgtEl>
                                      </p:cBhvr>
                                    </p:animEffect>
                                  </p:childTnLst>
                                </p:cTn>
                              </p:par>
                              <p:par>
                                <p:cTn id="64" presetID="22" presetClass="entr" presetSubtype="8" fill="hold" nodeType="with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left)">
                                      <p:cBhvr>
                                        <p:cTn id="66" dur="500"/>
                                        <p:tgtEl>
                                          <p:spTgt spid="118"/>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anim calcmode="lin" valueType="num">
                                      <p:cBhvr>
                                        <p:cTn id="72" dur="1000" fill="hold"/>
                                        <p:tgtEl>
                                          <p:spTgt spid="12"/>
                                        </p:tgtEl>
                                        <p:attrNameLst>
                                          <p:attrName>ppt_x</p:attrName>
                                        </p:attrNameLst>
                                      </p:cBhvr>
                                      <p:tavLst>
                                        <p:tav tm="0">
                                          <p:val>
                                            <p:strVal val="#ppt_x"/>
                                          </p:val>
                                        </p:tav>
                                        <p:tav tm="100000">
                                          <p:val>
                                            <p:strVal val="#ppt_x"/>
                                          </p:val>
                                        </p:tav>
                                      </p:tavLst>
                                    </p:anim>
                                    <p:anim calcmode="lin" valueType="num">
                                      <p:cBhvr>
                                        <p:cTn id="73" dur="1000" fill="hold"/>
                                        <p:tgtEl>
                                          <p:spTgt spid="1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1000"/>
                                        <p:tgtEl>
                                          <p:spTgt spid="119"/>
                                        </p:tgtEl>
                                      </p:cBhvr>
                                    </p:animEffect>
                                    <p:anim calcmode="lin" valueType="num">
                                      <p:cBhvr>
                                        <p:cTn id="77" dur="1000" fill="hold"/>
                                        <p:tgtEl>
                                          <p:spTgt spid="119"/>
                                        </p:tgtEl>
                                        <p:attrNameLst>
                                          <p:attrName>ppt_x</p:attrName>
                                        </p:attrNameLst>
                                      </p:cBhvr>
                                      <p:tavLst>
                                        <p:tav tm="0">
                                          <p:val>
                                            <p:strVal val="#ppt_x"/>
                                          </p:val>
                                        </p:tav>
                                        <p:tav tm="100000">
                                          <p:val>
                                            <p:strVal val="#ppt_x"/>
                                          </p:val>
                                        </p:tav>
                                      </p:tavLst>
                                    </p:anim>
                                    <p:anim calcmode="lin" valueType="num">
                                      <p:cBhvr>
                                        <p:cTn id="78" dur="1000" fill="hold"/>
                                        <p:tgtEl>
                                          <p:spTgt spid="1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0"/>
                                        </p:tgtEl>
                                        <p:attrNameLst>
                                          <p:attrName>style.visibility</p:attrName>
                                        </p:attrNameLst>
                                      </p:cBhvr>
                                      <p:to>
                                        <p:strVal val="visible"/>
                                      </p:to>
                                    </p:set>
                                    <p:animEffect transition="in" filter="fade">
                                      <p:cBhvr>
                                        <p:cTn id="81" dur="1000"/>
                                        <p:tgtEl>
                                          <p:spTgt spid="120"/>
                                        </p:tgtEl>
                                      </p:cBhvr>
                                    </p:animEffect>
                                    <p:anim calcmode="lin" valueType="num">
                                      <p:cBhvr>
                                        <p:cTn id="82" dur="1000" fill="hold"/>
                                        <p:tgtEl>
                                          <p:spTgt spid="120"/>
                                        </p:tgtEl>
                                        <p:attrNameLst>
                                          <p:attrName>ppt_x</p:attrName>
                                        </p:attrNameLst>
                                      </p:cBhvr>
                                      <p:tavLst>
                                        <p:tav tm="0">
                                          <p:val>
                                            <p:strVal val="#ppt_x"/>
                                          </p:val>
                                        </p:tav>
                                        <p:tav tm="100000">
                                          <p:val>
                                            <p:strVal val="#ppt_x"/>
                                          </p:val>
                                        </p:tav>
                                      </p:tavLst>
                                    </p:anim>
                                    <p:anim calcmode="lin" valueType="num">
                                      <p:cBhvr>
                                        <p:cTn id="83" dur="1000" fill="hold"/>
                                        <p:tgtEl>
                                          <p:spTgt spid="12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1000"/>
                                        <p:tgtEl>
                                          <p:spTgt spid="121"/>
                                        </p:tgtEl>
                                      </p:cBhvr>
                                    </p:animEffect>
                                    <p:anim calcmode="lin" valueType="num">
                                      <p:cBhvr>
                                        <p:cTn id="87" dur="1000" fill="hold"/>
                                        <p:tgtEl>
                                          <p:spTgt spid="121"/>
                                        </p:tgtEl>
                                        <p:attrNameLst>
                                          <p:attrName>ppt_x</p:attrName>
                                        </p:attrNameLst>
                                      </p:cBhvr>
                                      <p:tavLst>
                                        <p:tav tm="0">
                                          <p:val>
                                            <p:strVal val="#ppt_x"/>
                                          </p:val>
                                        </p:tav>
                                        <p:tav tm="100000">
                                          <p:val>
                                            <p:strVal val="#ppt_x"/>
                                          </p:val>
                                        </p:tav>
                                      </p:tavLst>
                                    </p:anim>
                                    <p:anim calcmode="lin" valueType="num">
                                      <p:cBhvr>
                                        <p:cTn id="88" dur="1000" fill="hold"/>
                                        <p:tgtEl>
                                          <p:spTgt spid="1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2"/>
                                        </p:tgtEl>
                                        <p:attrNameLst>
                                          <p:attrName>style.visibility</p:attrName>
                                        </p:attrNameLst>
                                      </p:cBhvr>
                                      <p:to>
                                        <p:strVal val="visible"/>
                                      </p:to>
                                    </p:set>
                                    <p:animEffect transition="in" filter="fade">
                                      <p:cBhvr>
                                        <p:cTn id="91" dur="1000"/>
                                        <p:tgtEl>
                                          <p:spTgt spid="122"/>
                                        </p:tgtEl>
                                      </p:cBhvr>
                                    </p:animEffect>
                                    <p:anim calcmode="lin" valueType="num">
                                      <p:cBhvr>
                                        <p:cTn id="92" dur="1000" fill="hold"/>
                                        <p:tgtEl>
                                          <p:spTgt spid="122"/>
                                        </p:tgtEl>
                                        <p:attrNameLst>
                                          <p:attrName>ppt_x</p:attrName>
                                        </p:attrNameLst>
                                      </p:cBhvr>
                                      <p:tavLst>
                                        <p:tav tm="0">
                                          <p:val>
                                            <p:strVal val="#ppt_x"/>
                                          </p:val>
                                        </p:tav>
                                        <p:tav tm="100000">
                                          <p:val>
                                            <p:strVal val="#ppt_x"/>
                                          </p:val>
                                        </p:tav>
                                      </p:tavLst>
                                    </p:anim>
                                    <p:anim calcmode="lin" valueType="num">
                                      <p:cBhvr>
                                        <p:cTn id="93" dur="1000" fill="hold"/>
                                        <p:tgtEl>
                                          <p:spTgt spid="1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3"/>
                                        </p:tgtEl>
                                        <p:attrNameLst>
                                          <p:attrName>style.visibility</p:attrName>
                                        </p:attrNameLst>
                                      </p:cBhvr>
                                      <p:to>
                                        <p:strVal val="visible"/>
                                      </p:to>
                                    </p:set>
                                    <p:animEffect transition="in" filter="fade">
                                      <p:cBhvr>
                                        <p:cTn id="96" dur="1000"/>
                                        <p:tgtEl>
                                          <p:spTgt spid="123"/>
                                        </p:tgtEl>
                                      </p:cBhvr>
                                    </p:animEffect>
                                    <p:anim calcmode="lin" valueType="num">
                                      <p:cBhvr>
                                        <p:cTn id="97" dur="1000" fill="hold"/>
                                        <p:tgtEl>
                                          <p:spTgt spid="123"/>
                                        </p:tgtEl>
                                        <p:attrNameLst>
                                          <p:attrName>ppt_x</p:attrName>
                                        </p:attrNameLst>
                                      </p:cBhvr>
                                      <p:tavLst>
                                        <p:tav tm="0">
                                          <p:val>
                                            <p:strVal val="#ppt_x"/>
                                          </p:val>
                                        </p:tav>
                                        <p:tav tm="100000">
                                          <p:val>
                                            <p:strVal val="#ppt_x"/>
                                          </p:val>
                                        </p:tav>
                                      </p:tavLst>
                                    </p:anim>
                                    <p:anim calcmode="lin" valueType="num">
                                      <p:cBhvr>
                                        <p:cTn id="98" dur="1000" fill="hold"/>
                                        <p:tgtEl>
                                          <p:spTgt spid="12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124"/>
                                        </p:tgtEl>
                                        <p:attrNameLst>
                                          <p:attrName>style.visibility</p:attrName>
                                        </p:attrNameLst>
                                      </p:cBhvr>
                                      <p:to>
                                        <p:strVal val="visible"/>
                                      </p:to>
                                    </p:set>
                                    <p:animEffect transition="in" filter="fade">
                                      <p:cBhvr>
                                        <p:cTn id="101" dur="1000"/>
                                        <p:tgtEl>
                                          <p:spTgt spid="124"/>
                                        </p:tgtEl>
                                      </p:cBhvr>
                                    </p:animEffect>
                                    <p:anim calcmode="lin" valueType="num">
                                      <p:cBhvr>
                                        <p:cTn id="102" dur="1000" fill="hold"/>
                                        <p:tgtEl>
                                          <p:spTgt spid="124"/>
                                        </p:tgtEl>
                                        <p:attrNameLst>
                                          <p:attrName>ppt_x</p:attrName>
                                        </p:attrNameLst>
                                      </p:cBhvr>
                                      <p:tavLst>
                                        <p:tav tm="0">
                                          <p:val>
                                            <p:strVal val="#ppt_x"/>
                                          </p:val>
                                        </p:tav>
                                        <p:tav tm="100000">
                                          <p:val>
                                            <p:strVal val="#ppt_x"/>
                                          </p:val>
                                        </p:tav>
                                      </p:tavLst>
                                    </p:anim>
                                    <p:anim calcmode="lin" valueType="num">
                                      <p:cBhvr>
                                        <p:cTn id="103"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6" grpId="0"/>
      <p:bldP spid="107" grpId="0"/>
      <p:bldP spid="10" grpId="0"/>
      <p:bldP spid="109" grpId="0"/>
      <p:bldP spid="110" grpId="0"/>
      <p:bldP spid="11" grpId="0"/>
      <p:bldP spid="112" grpId="0"/>
      <p:bldP spid="113" grpId="0"/>
      <p:bldP spid="115" grpId="0"/>
      <p:bldP spid="116" grpId="0"/>
      <p:bldP spid="117" grpId="0"/>
      <p:bldP spid="12" grpId="0"/>
      <p:bldP spid="119" grpId="0"/>
      <p:bldP spid="120" grpId="0"/>
      <p:bldP spid="122" grpId="0"/>
      <p:bldP spid="12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3"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4"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3" name="文本框 22"/>
          <p:cNvSpPr txBox="1"/>
          <p:nvPr/>
        </p:nvSpPr>
        <p:spPr>
          <a:xfrm flipH="1">
            <a:off x="3488418" y="1816398"/>
            <a:ext cx="5975780" cy="743986"/>
          </a:xfrm>
          <a:prstGeom prst="rect">
            <a:avLst/>
          </a:prstGeom>
          <a:noFill/>
          <a:ln w="9525">
            <a:noFill/>
          </a:ln>
          <a:effectLst>
            <a:outerShdw sx="999" sy="999" algn="ctr" rotWithShape="0">
              <a:srgbClr val="000000"/>
            </a:outerShdw>
          </a:effectLst>
        </p:spPr>
        <p:txBody>
          <a:bodyPr wrap="square">
            <a:spAutoFit/>
          </a:bodyPr>
          <a:p>
            <a:pPr>
              <a:lnSpc>
                <a:spcPct val="150000"/>
              </a:lnSpc>
            </a:pP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完成</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完全解读</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相关习题</a:t>
            </a:r>
            <a:endParaRPr lang="zh-CN" altLang="en-US" sz="3200" b="1" dirty="0">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4" name="Picture 2" descr="C:\Users\Administrator\Desktop\图片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163" t="17004" r="9837" b="27271"/>
          <a:stretch>
            <a:fillRect/>
          </a:stretch>
        </p:blipFill>
        <p:spPr bwMode="auto">
          <a:xfrm>
            <a:off x="3232150" y="743818"/>
            <a:ext cx="1451600" cy="565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sp>
        <p:nvSpPr>
          <p:cNvPr id="2"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3" name="圆角矩形 2"/>
          <p:cNvSpPr/>
          <p:nvPr/>
        </p:nvSpPr>
        <p:spPr>
          <a:xfrm rot="10800000" flipH="1">
            <a:off x="1300480" y="1511935"/>
            <a:ext cx="7053580" cy="4575810"/>
          </a:xfrm>
          <a:prstGeom prst="roundRect">
            <a:avLst>
              <a:gd name="adj" fmla="val 14140"/>
            </a:avLst>
          </a:prstGeom>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dk1"/>
              </a:solidFill>
              <a:effectLst/>
              <a:uLnTx/>
              <a:uFillTx/>
              <a:latin typeface="+mn-lt"/>
              <a:ea typeface="+mn-ea"/>
              <a:cs typeface="+mn-cs"/>
              <a:sym typeface="+mn-ea"/>
            </a:endParaRPr>
          </a:p>
        </p:txBody>
      </p:sp>
      <p:sp>
        <p:nvSpPr>
          <p:cNvPr id="4" name="圆角矩形 3"/>
          <p:cNvSpPr/>
          <p:nvPr/>
        </p:nvSpPr>
        <p:spPr>
          <a:xfrm rot="10800000" flipH="1">
            <a:off x="1285875" y="1511300"/>
            <a:ext cx="7104380" cy="4577080"/>
          </a:xfrm>
          <a:prstGeom prst="roundRect">
            <a:avLst>
              <a:gd name="adj" fmla="val 12122"/>
            </a:avLst>
          </a:prstGeom>
          <a:noFill/>
          <a:ln w="28575">
            <a:solidFill>
              <a:srgbClr val="0070C0"/>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lt1"/>
              </a:solidFill>
              <a:effectLst/>
              <a:uLnTx/>
              <a:uFillTx/>
              <a:latin typeface="+mn-lt"/>
              <a:ea typeface="+mn-ea"/>
              <a:cs typeface="+mn-cs"/>
              <a:sym typeface="+mn-ea"/>
            </a:endParaRPr>
          </a:p>
        </p:txBody>
      </p:sp>
      <p:sp>
        <p:nvSpPr>
          <p:cNvPr id="5" name="文本框 22"/>
          <p:cNvSpPr txBox="1"/>
          <p:nvPr/>
        </p:nvSpPr>
        <p:spPr>
          <a:xfrm flipH="1">
            <a:off x="1376737" y="1548144"/>
            <a:ext cx="7013715" cy="1035050"/>
          </a:xfrm>
          <a:prstGeom prst="rect">
            <a:avLst/>
          </a:prstGeom>
          <a:noFill/>
          <a:ln w="9525">
            <a:noFill/>
          </a:ln>
          <a:effectLst>
            <a:outerShdw sx="999" sy="999" algn="ctr" rotWithShape="0">
              <a:srgbClr val="000000"/>
            </a:outerShdw>
          </a:effectLst>
        </p:spPr>
        <p:txBody>
          <a:bodyPr wrap="square">
            <a:spAutoFit/>
          </a:bodyPr>
          <a:lstStyle/>
          <a:p>
            <a:pPr latinLnBrk="0">
              <a:lnSpc>
                <a:spcPts val="3680"/>
              </a:lnSpc>
            </a:pPr>
            <a:r>
              <a:rPr lang="zh-CN" altLang="en-US" sz="3200" dirty="0" smtClean="0">
                <a:solidFill>
                  <a:srgbClr val="FF0000"/>
                </a:solidFill>
                <a:latin typeface="微软雅黑" panose="020B0503020204020204" pitchFamily="34" charset="-122"/>
                <a:ea typeface="微软雅黑" panose="020B0503020204020204" pitchFamily="34" charset="-122"/>
              </a:rPr>
              <a:t>    </a:t>
            </a:r>
            <a:r>
              <a:rPr lang="zh-CN" altLang="en-US" sz="2800" dirty="0" smtClean="0">
                <a:solidFill>
                  <a:srgbClr val="FF0000"/>
                </a:solidFill>
                <a:latin typeface="微软雅黑" panose="020B0503020204020204" pitchFamily="34" charset="-122"/>
                <a:ea typeface="微软雅黑" panose="020B0503020204020204" pitchFamily="34" charset="-122"/>
              </a:rPr>
              <a:t> </a:t>
            </a:r>
            <a:r>
              <a:rPr sz="2800" dirty="0">
                <a:solidFill>
                  <a:srgbClr val="FF0000"/>
                </a:solidFill>
                <a:latin typeface="微软雅黑" panose="020B0503020204020204" pitchFamily="34" charset="-122"/>
                <a:ea typeface="微软雅黑" panose="020B0503020204020204" pitchFamily="34" charset="-122"/>
              </a:rPr>
              <a:t>1</a:t>
            </a:r>
            <a:r>
              <a:rPr lang="en-US" sz="2800" dirty="0">
                <a:solidFill>
                  <a:srgbClr val="FF0000"/>
                </a:solidFill>
                <a:latin typeface="微软雅黑" panose="020B0503020204020204" pitchFamily="34" charset="-122"/>
                <a:ea typeface="微软雅黑" panose="020B0503020204020204" pitchFamily="34" charset="-122"/>
              </a:rPr>
              <a:t>.</a:t>
            </a:r>
            <a:r>
              <a:rPr sz="2800" dirty="0">
                <a:solidFill>
                  <a:srgbClr val="FF0000"/>
                </a:solidFill>
                <a:latin typeface="微软雅黑" panose="020B0503020204020204" pitchFamily="34" charset="-122"/>
                <a:ea typeface="微软雅黑" panose="020B0503020204020204" pitchFamily="34" charset="-122"/>
              </a:rPr>
              <a:t>把一个分数化成和它相等，但分子和分母都比较小的分数，叫做约分。</a:t>
            </a:r>
            <a:endParaRPr sz="2800" dirty="0">
              <a:solidFill>
                <a:srgbClr val="FF0000"/>
              </a:solidFill>
              <a:latin typeface="微软雅黑" panose="020B0503020204020204" pitchFamily="34" charset="-122"/>
              <a:ea typeface="微软雅黑" panose="020B0503020204020204" pitchFamily="34" charset="-122"/>
            </a:endParaRPr>
          </a:p>
        </p:txBody>
      </p:sp>
      <p:sp>
        <p:nvSpPr>
          <p:cNvPr id="6" name="MH_Other_1"/>
          <p:cNvSpPr/>
          <p:nvPr>
            <p:custDataLst>
              <p:tags r:id="rId2"/>
            </p:custDataLst>
          </p:nvPr>
        </p:nvSpPr>
        <p:spPr>
          <a:xfrm>
            <a:off x="9591675" y="1833563"/>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7" name="MH_SubTitle_1"/>
          <p:cNvSpPr/>
          <p:nvPr>
            <p:custDataLst>
              <p:tags r:id="rId3"/>
            </p:custDataLst>
          </p:nvPr>
        </p:nvSpPr>
        <p:spPr>
          <a:xfrm rot="588792">
            <a:off x="9036050" y="2503488"/>
            <a:ext cx="2589213" cy="1606550"/>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你有哪些收获?</a:t>
            </a:r>
            <a:endParaRPr kumimoji="0" lang="zh-CN" altLang="en-US" sz="28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 name="MH_Other_2"/>
          <p:cNvSpPr/>
          <p:nvPr>
            <p:custDataLst>
              <p:tags r:id="rId4"/>
            </p:custDataLst>
          </p:nvPr>
        </p:nvSpPr>
        <p:spPr>
          <a:xfrm rot="19833143">
            <a:off x="10237788" y="1493838"/>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nvGrpSpPr>
          <p:cNvPr id="9" name="组合 8"/>
          <p:cNvGrpSpPr/>
          <p:nvPr/>
        </p:nvGrpSpPr>
        <p:grpSpPr>
          <a:xfrm>
            <a:off x="33020" y="31115"/>
            <a:ext cx="2962910" cy="1480820"/>
            <a:chOff x="52" y="49"/>
            <a:chExt cx="4666" cy="2332"/>
          </a:xfrm>
        </p:grpSpPr>
        <p:pic>
          <p:nvPicPr>
            <p:cNvPr id="10" name="图片 9" descr="图片5"/>
            <p:cNvPicPr>
              <a:picLocks noChangeAspect="1"/>
            </p:cNvPicPr>
            <p:nvPr/>
          </p:nvPicPr>
          <p:blipFill>
            <a:blip r:embed="rId5" cstate="print"/>
            <a:stretch>
              <a:fillRect/>
            </a:stretch>
          </p:blipFill>
          <p:spPr>
            <a:xfrm>
              <a:off x="3024" y="49"/>
              <a:ext cx="1694" cy="2332"/>
            </a:xfrm>
            <a:prstGeom prst="rect">
              <a:avLst/>
            </a:prstGeom>
          </p:spPr>
        </p:pic>
        <p:pic>
          <p:nvPicPr>
            <p:cNvPr id="11" name="图片 10" descr="ktxj"/>
            <p:cNvPicPr>
              <a:picLocks noChangeAspect="1"/>
            </p:cNvPicPr>
            <p:nvPr/>
          </p:nvPicPr>
          <p:blipFill>
            <a:blip r:embed="rId6" cstate="print">
              <a:clrChange>
                <a:clrFrom>
                  <a:srgbClr val="FFFFFE">
                    <a:alpha val="100000"/>
                  </a:srgbClr>
                </a:clrFrom>
                <a:clrTo>
                  <a:srgbClr val="FFFFFE">
                    <a:alpha val="100000"/>
                    <a:alpha val="0"/>
                  </a:srgbClr>
                </a:clrTo>
              </a:clrChange>
            </a:blip>
            <a:srcRect r="62676" b="10592"/>
            <a:stretch>
              <a:fillRect/>
            </a:stretch>
          </p:blipFill>
          <p:spPr>
            <a:xfrm>
              <a:off x="52" y="574"/>
              <a:ext cx="3329" cy="878"/>
            </a:xfrm>
            <a:prstGeom prst="rect">
              <a:avLst/>
            </a:prstGeom>
          </p:spPr>
        </p:pic>
      </p:grpSp>
      <p:pic>
        <p:nvPicPr>
          <p:cNvPr id="12" name="Picture 2"/>
          <p:cNvPicPr>
            <a:picLocks noChangeAspect="1"/>
          </p:cNvPicPr>
          <p:nvPr/>
        </p:nvPicPr>
        <p:blipFill>
          <a:blip r:embed="rId7" cstate="print"/>
          <a:stretch>
            <a:fillRect/>
          </a:stretch>
        </p:blipFill>
        <p:spPr>
          <a:xfrm>
            <a:off x="10482263" y="173038"/>
            <a:ext cx="1430337" cy="971550"/>
          </a:xfrm>
          <a:prstGeom prst="rect">
            <a:avLst/>
          </a:prstGeom>
          <a:noFill/>
          <a:ln w="9525">
            <a:noFill/>
          </a:ln>
        </p:spPr>
      </p:pic>
      <p:sp>
        <p:nvSpPr>
          <p:cNvPr id="14" name="文本框 22"/>
          <p:cNvSpPr txBox="1"/>
          <p:nvPr/>
        </p:nvSpPr>
        <p:spPr>
          <a:xfrm flipH="1">
            <a:off x="1377372" y="2583829"/>
            <a:ext cx="7013715" cy="1035050"/>
          </a:xfrm>
          <a:prstGeom prst="rect">
            <a:avLst/>
          </a:prstGeom>
          <a:noFill/>
          <a:ln w="9525">
            <a:noFill/>
          </a:ln>
          <a:effectLst>
            <a:outerShdw sx="999" sy="999" algn="ctr" rotWithShape="0">
              <a:srgbClr val="000000"/>
            </a:outerShdw>
          </a:effectLst>
        </p:spPr>
        <p:txBody>
          <a:bodyPr wrap="square">
            <a:spAutoFit/>
          </a:bodyPr>
          <a:p>
            <a:pPr latinLnBrk="0">
              <a:lnSpc>
                <a:spcPts val="3680"/>
              </a:lnSpc>
            </a:pPr>
            <a:r>
              <a:rPr lang="zh-CN" altLang="en-US" sz="3200" dirty="0" smtClean="0">
                <a:solidFill>
                  <a:srgbClr val="FF0000"/>
                </a:solidFill>
                <a:latin typeface="微软雅黑" panose="020B0503020204020204" pitchFamily="34" charset="-122"/>
                <a:ea typeface="微软雅黑" panose="020B0503020204020204" pitchFamily="34" charset="-122"/>
              </a:rPr>
              <a:t>    </a:t>
            </a:r>
            <a:r>
              <a:rPr lang="zh-CN" altLang="en-US" sz="2800" dirty="0" smtClean="0">
                <a:solidFill>
                  <a:srgbClr val="FF0000"/>
                </a:solidFill>
                <a:latin typeface="微软雅黑" panose="020B0503020204020204" pitchFamily="34" charset="-122"/>
                <a:ea typeface="微软雅黑" panose="020B0503020204020204" pitchFamily="34" charset="-122"/>
              </a:rPr>
              <a:t> </a:t>
            </a:r>
            <a:r>
              <a:rPr sz="2800" dirty="0">
                <a:solidFill>
                  <a:srgbClr val="FF0000"/>
                </a:solidFill>
                <a:latin typeface="微软雅黑" panose="020B0503020204020204" pitchFamily="34" charset="-122"/>
                <a:ea typeface="微软雅黑" panose="020B0503020204020204" pitchFamily="34" charset="-122"/>
              </a:rPr>
              <a:t>2</a:t>
            </a:r>
            <a:r>
              <a:rPr lang="en-US" sz="2800" dirty="0">
                <a:solidFill>
                  <a:srgbClr val="FF0000"/>
                </a:solidFill>
                <a:latin typeface="微软雅黑" panose="020B0503020204020204" pitchFamily="34" charset="-122"/>
                <a:ea typeface="微软雅黑" panose="020B0503020204020204" pitchFamily="34" charset="-122"/>
              </a:rPr>
              <a:t>.</a:t>
            </a:r>
            <a:r>
              <a:rPr sz="2800" dirty="0">
                <a:solidFill>
                  <a:srgbClr val="FF0000"/>
                </a:solidFill>
                <a:latin typeface="微软雅黑" panose="020B0503020204020204" pitchFamily="34" charset="-122"/>
                <a:ea typeface="微软雅黑" panose="020B0503020204020204" pitchFamily="34" charset="-122"/>
              </a:rPr>
              <a:t>分子和分母只有公因数1，这样的分数叫最简分数。</a:t>
            </a:r>
            <a:endParaRPr sz="2800" dirty="0">
              <a:solidFill>
                <a:srgbClr val="FF0000"/>
              </a:solidFill>
              <a:latin typeface="微软雅黑" panose="020B0503020204020204" pitchFamily="34" charset="-122"/>
              <a:ea typeface="微软雅黑" panose="020B0503020204020204" pitchFamily="34" charset="-122"/>
            </a:endParaRPr>
          </a:p>
        </p:txBody>
      </p:sp>
      <p:sp>
        <p:nvSpPr>
          <p:cNvPr id="15" name="文本框 22"/>
          <p:cNvSpPr txBox="1"/>
          <p:nvPr/>
        </p:nvSpPr>
        <p:spPr>
          <a:xfrm flipH="1">
            <a:off x="1348162" y="3643009"/>
            <a:ext cx="7013715" cy="1035050"/>
          </a:xfrm>
          <a:prstGeom prst="rect">
            <a:avLst/>
          </a:prstGeom>
          <a:noFill/>
          <a:ln w="9525">
            <a:noFill/>
          </a:ln>
          <a:effectLst>
            <a:outerShdw sx="999" sy="999" algn="ctr" rotWithShape="0">
              <a:srgbClr val="000000"/>
            </a:outerShdw>
          </a:effectLst>
        </p:spPr>
        <p:txBody>
          <a:bodyPr wrap="square">
            <a:spAutoFit/>
          </a:bodyPr>
          <a:p>
            <a:pPr latinLnBrk="0">
              <a:lnSpc>
                <a:spcPts val="3680"/>
              </a:lnSpc>
            </a:pPr>
            <a:r>
              <a:rPr lang="zh-CN" altLang="en-US" sz="3200" dirty="0" smtClean="0">
                <a:solidFill>
                  <a:srgbClr val="FF0000"/>
                </a:solidFill>
                <a:latin typeface="微软雅黑" panose="020B0503020204020204" pitchFamily="34" charset="-122"/>
                <a:ea typeface="微软雅黑" panose="020B0503020204020204" pitchFamily="34" charset="-122"/>
              </a:rPr>
              <a:t>    </a:t>
            </a:r>
            <a:r>
              <a:rPr lang="zh-CN" altLang="en-US" sz="2800" dirty="0" smtClean="0">
                <a:solidFill>
                  <a:srgbClr val="FF0000"/>
                </a:solidFill>
                <a:latin typeface="微软雅黑" panose="020B0503020204020204" pitchFamily="34" charset="-122"/>
                <a:ea typeface="微软雅黑" panose="020B0503020204020204" pitchFamily="34" charset="-122"/>
              </a:rPr>
              <a:t> </a:t>
            </a:r>
            <a:r>
              <a:rPr sz="2800" dirty="0">
                <a:solidFill>
                  <a:srgbClr val="FF0000"/>
                </a:solidFill>
                <a:latin typeface="微软雅黑" panose="020B0503020204020204" pitchFamily="34" charset="-122"/>
                <a:ea typeface="微软雅黑" panose="020B0503020204020204" pitchFamily="34" charset="-122"/>
              </a:rPr>
              <a:t>3</a:t>
            </a:r>
            <a:r>
              <a:rPr lang="en-US" sz="2800" dirty="0">
                <a:solidFill>
                  <a:srgbClr val="FF0000"/>
                </a:solidFill>
                <a:latin typeface="微软雅黑" panose="020B0503020204020204" pitchFamily="34" charset="-122"/>
                <a:ea typeface="微软雅黑" panose="020B0503020204020204" pitchFamily="34" charset="-122"/>
              </a:rPr>
              <a:t>.</a:t>
            </a:r>
            <a:r>
              <a:rPr sz="2800" dirty="0">
                <a:solidFill>
                  <a:srgbClr val="FF0000"/>
                </a:solidFill>
                <a:latin typeface="微软雅黑" panose="020B0503020204020204" pitchFamily="34" charset="-122"/>
                <a:ea typeface="微软雅黑" panose="020B0503020204020204" pitchFamily="34" charset="-122"/>
              </a:rPr>
              <a:t>约分的方法：可以用分子和分母的公因数（1除外）去除分子和分母。</a:t>
            </a:r>
            <a:endParaRPr sz="2800" dirty="0">
              <a:solidFill>
                <a:srgbClr val="FF0000"/>
              </a:solidFill>
              <a:latin typeface="微软雅黑" panose="020B0503020204020204" pitchFamily="34" charset="-122"/>
              <a:ea typeface="微软雅黑" panose="020B0503020204020204" pitchFamily="34" charset="-122"/>
            </a:endParaRPr>
          </a:p>
        </p:txBody>
      </p:sp>
      <p:sp>
        <p:nvSpPr>
          <p:cNvPr id="16" name="文本框 22"/>
          <p:cNvSpPr txBox="1"/>
          <p:nvPr/>
        </p:nvSpPr>
        <p:spPr>
          <a:xfrm flipH="1">
            <a:off x="1286567" y="4719334"/>
            <a:ext cx="7013715" cy="1035050"/>
          </a:xfrm>
          <a:prstGeom prst="rect">
            <a:avLst/>
          </a:prstGeom>
          <a:noFill/>
          <a:ln w="9525">
            <a:noFill/>
          </a:ln>
          <a:effectLst>
            <a:outerShdw sx="999" sy="999" algn="ctr" rotWithShape="0">
              <a:srgbClr val="000000"/>
            </a:outerShdw>
          </a:effectLst>
        </p:spPr>
        <p:txBody>
          <a:bodyPr wrap="square">
            <a:spAutoFit/>
          </a:bodyPr>
          <a:p>
            <a:pPr latinLnBrk="0">
              <a:lnSpc>
                <a:spcPts val="3680"/>
              </a:lnSpc>
            </a:pPr>
            <a:r>
              <a:rPr lang="zh-CN" altLang="en-US" sz="3200" dirty="0" smtClean="0">
                <a:solidFill>
                  <a:srgbClr val="FF0000"/>
                </a:solidFill>
                <a:latin typeface="微软雅黑" panose="020B0503020204020204" pitchFamily="34" charset="-122"/>
                <a:ea typeface="微软雅黑" panose="020B0503020204020204" pitchFamily="34" charset="-122"/>
              </a:rPr>
              <a:t>    </a:t>
            </a:r>
            <a:r>
              <a:rPr lang="zh-CN" altLang="en-US" sz="2800" dirty="0" smtClean="0">
                <a:solidFill>
                  <a:srgbClr val="FF0000"/>
                </a:solidFill>
                <a:latin typeface="微软雅黑" panose="020B0503020204020204" pitchFamily="34" charset="-122"/>
                <a:ea typeface="微软雅黑" panose="020B0503020204020204" pitchFamily="34" charset="-122"/>
              </a:rPr>
              <a:t> </a:t>
            </a:r>
            <a:r>
              <a:rPr sz="2800" dirty="0">
                <a:solidFill>
                  <a:srgbClr val="FF0000"/>
                </a:solidFill>
                <a:latin typeface="微软雅黑" panose="020B0503020204020204" pitchFamily="34" charset="-122"/>
                <a:ea typeface="微软雅黑" panose="020B0503020204020204" pitchFamily="34" charset="-122"/>
              </a:rPr>
              <a:t>也可以直接用分数的分子和分母的最大公因数（1除外）去除分子和分母。</a:t>
            </a:r>
            <a:endParaRPr sz="2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nodePh="1">
                                  <p:stCondLst>
                                    <p:cond delay="0"/>
                                  </p:stCondLst>
                                  <p:endCondLst>
                                    <p:cond evt="begin" delay="0"/>
                                  </p:end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bldLvl="0" animBg="1"/>
      <p:bldP spid="7" grpId="0" bldLvl="0" animBg="1"/>
      <p:bldP spid="14" grpId="0" bldLvl="0" animBg="1"/>
      <p:bldP spid="15" grpId="0" bldLvl="0" animBg="1"/>
      <p:bldP spid="1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作业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87" t="20395" r="15686" b="27633"/>
          <a:stretch>
            <a:fillRect/>
          </a:stretch>
        </p:blipFill>
        <p:spPr bwMode="auto">
          <a:xfrm>
            <a:off x="1982218" y="1968129"/>
            <a:ext cx="1238069" cy="51489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dministrator\Desktop\作业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247" t="20452" r="14945" b="26367"/>
          <a:stretch>
            <a:fillRect/>
          </a:stretch>
        </p:blipFill>
        <p:spPr bwMode="auto">
          <a:xfrm>
            <a:off x="1982218" y="3532273"/>
            <a:ext cx="1238069" cy="507018"/>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22"/>
          <p:cNvSpPr txBox="1"/>
          <p:nvPr/>
        </p:nvSpPr>
        <p:spPr>
          <a:xfrm flipH="1">
            <a:off x="3829050" y="1725295"/>
            <a:ext cx="6593840" cy="1568450"/>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latin typeface="微软雅黑" panose="020B0503020204020204" pitchFamily="34" charset="-122"/>
                <a:ea typeface="微软雅黑" panose="020B0503020204020204" pitchFamily="34" charset="-122"/>
                <a:sym typeface="宋体" panose="02010600030101010101" pitchFamily="2" charset="-122"/>
              </a:rPr>
              <a:t>1.教材第66页练习十六第4题。</a:t>
            </a:r>
            <a:endParaRPr sz="3200" dirty="0">
              <a:latin typeface="微软雅黑" panose="020B0503020204020204" pitchFamily="34" charset="-122"/>
              <a:ea typeface="微软雅黑" panose="020B0503020204020204" pitchFamily="34" charset="-122"/>
              <a:sym typeface="宋体" panose="02010600030101010101" pitchFamily="2" charset="-122"/>
            </a:endParaRPr>
          </a:p>
          <a:p>
            <a:pPr>
              <a:lnSpc>
                <a:spcPct val="150000"/>
              </a:lnSpc>
            </a:pPr>
            <a:r>
              <a:rPr sz="3200" dirty="0">
                <a:latin typeface="微软雅黑" panose="020B0503020204020204" pitchFamily="34" charset="-122"/>
                <a:ea typeface="微软雅黑" panose="020B0503020204020204" pitchFamily="34" charset="-122"/>
                <a:sym typeface="宋体" panose="02010600030101010101" pitchFamily="2" charset="-122"/>
              </a:rPr>
              <a:t>2.教材第67页练习十六第9,11题。</a:t>
            </a:r>
            <a:endParaRPr sz="3200"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文本框 22"/>
          <p:cNvSpPr txBox="1"/>
          <p:nvPr/>
        </p:nvSpPr>
        <p:spPr>
          <a:xfrm flipH="1">
            <a:off x="3829447" y="3326705"/>
            <a:ext cx="7723924" cy="830997"/>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完成</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全科王</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同步课时练习</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相关习题。</a:t>
            </a:r>
            <a:endParaRPr lang="zh-CN" altLang="en-US" sz="3200" b="1" dirty="0">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8" name="组合 7"/>
          <p:cNvGrpSpPr/>
          <p:nvPr/>
        </p:nvGrpSpPr>
        <p:grpSpPr>
          <a:xfrm>
            <a:off x="76200" y="-45085"/>
            <a:ext cx="3195320" cy="1609090"/>
            <a:chOff x="120" y="-71"/>
            <a:chExt cx="5032" cy="2534"/>
          </a:xfrm>
        </p:grpSpPr>
        <p:pic>
          <p:nvPicPr>
            <p:cNvPr id="9" name="图片 8" descr="图片10"/>
            <p:cNvPicPr>
              <a:picLocks noChangeAspect="1"/>
            </p:cNvPicPr>
            <p:nvPr/>
          </p:nvPicPr>
          <p:blipFill>
            <a:blip r:embed="rId5" cstate="print"/>
            <a:stretch>
              <a:fillRect/>
            </a:stretch>
          </p:blipFill>
          <p:spPr>
            <a:xfrm>
              <a:off x="2938" y="-71"/>
              <a:ext cx="2215" cy="2535"/>
            </a:xfrm>
            <a:prstGeom prst="rect">
              <a:avLst/>
            </a:prstGeom>
          </p:spPr>
        </p:pic>
        <p:pic>
          <p:nvPicPr>
            <p:cNvPr id="10" name="图片 9" descr="zysj"/>
            <p:cNvPicPr>
              <a:picLocks noChangeAspect="1"/>
            </p:cNvPicPr>
            <p:nvPr/>
          </p:nvPicPr>
          <p:blipFill>
            <a:blip r:embed="rId6" cstate="print">
              <a:clrChange>
                <a:clrFrom>
                  <a:srgbClr val="FFFFFE">
                    <a:alpha val="100000"/>
                  </a:srgbClr>
                </a:clrFrom>
                <a:clrTo>
                  <a:srgbClr val="FFFFFE">
                    <a:alpha val="100000"/>
                    <a:alpha val="0"/>
                  </a:srgbClr>
                </a:clrTo>
              </a:clrChange>
            </a:blip>
            <a:srcRect r="62864" b="1139"/>
            <a:stretch>
              <a:fillRect/>
            </a:stretch>
          </p:blipFill>
          <p:spPr>
            <a:xfrm>
              <a:off x="120" y="820"/>
              <a:ext cx="3078" cy="902"/>
            </a:xfrm>
            <a:prstGeom prst="rect">
              <a:avLst/>
            </a:prstGeom>
          </p:spPr>
        </p:pic>
      </p:gr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7"/>
          <p:cNvPicPr>
            <a:picLocks noChangeAspect="1"/>
          </p:cNvPicPr>
          <p:nvPr/>
        </p:nvPicPr>
        <p:blipFill>
          <a:blip r:embed="rId2" cstate="print">
            <a:lum bright="6000"/>
          </a:blip>
          <a:stretch>
            <a:fillRect/>
          </a:stretch>
        </p:blipFill>
        <p:spPr>
          <a:xfrm>
            <a:off x="9751060" y="351155"/>
            <a:ext cx="2132330" cy="1224280"/>
          </a:xfrm>
          <a:prstGeom prst="rect">
            <a:avLst/>
          </a:prstGeom>
          <a:noFill/>
          <a:ln w="9525">
            <a:noFill/>
          </a:ln>
        </p:spPr>
      </p:pic>
      <p:pic>
        <p:nvPicPr>
          <p:cNvPr id="3" name="图片 2" descr="图片2"/>
          <p:cNvPicPr>
            <a:picLocks noChangeAspect="1"/>
          </p:cNvPicPr>
          <p:nvPr/>
        </p:nvPicPr>
        <p:blipFill>
          <a:blip r:embed="rId3" cstate="print"/>
          <a:stretch>
            <a:fillRect/>
          </a:stretch>
        </p:blipFill>
        <p:spPr>
          <a:xfrm>
            <a:off x="2856865" y="370840"/>
            <a:ext cx="6478270" cy="2105660"/>
          </a:xfrm>
          <a:prstGeom prst="rect">
            <a:avLst/>
          </a:prstGeom>
        </p:spPr>
      </p:pic>
      <p:grpSp>
        <p:nvGrpSpPr>
          <p:cNvPr id="4" name="组合 3"/>
          <p:cNvGrpSpPr/>
          <p:nvPr/>
        </p:nvGrpSpPr>
        <p:grpSpPr>
          <a:xfrm rot="21120000">
            <a:off x="140335" y="2296160"/>
            <a:ext cx="3921760" cy="2283460"/>
            <a:chOff x="-98" y="6233"/>
            <a:chExt cx="5073" cy="2930"/>
          </a:xfrm>
        </p:grpSpPr>
        <p:pic>
          <p:nvPicPr>
            <p:cNvPr id="5" name="图片 4" descr="图片2"/>
            <p:cNvPicPr>
              <a:picLocks noChangeAspect="1"/>
            </p:cNvPicPr>
            <p:nvPr/>
          </p:nvPicPr>
          <p:blipFill>
            <a:blip r:embed="rId4" cstate="print"/>
            <a:stretch>
              <a:fillRect/>
            </a:stretch>
          </p:blipFill>
          <p:spPr>
            <a:xfrm rot="20640000">
              <a:off x="-98" y="6449"/>
              <a:ext cx="2326" cy="2715"/>
            </a:xfrm>
            <a:prstGeom prst="rect">
              <a:avLst/>
            </a:prstGeom>
          </p:spPr>
        </p:pic>
        <p:pic>
          <p:nvPicPr>
            <p:cNvPr id="6" name="图片 5" descr="图片3"/>
            <p:cNvPicPr>
              <a:picLocks noChangeAspect="1"/>
            </p:cNvPicPr>
            <p:nvPr/>
          </p:nvPicPr>
          <p:blipFill>
            <a:blip r:embed="rId5" cstate="print"/>
            <a:stretch>
              <a:fillRect/>
            </a:stretch>
          </p:blipFill>
          <p:spPr>
            <a:xfrm>
              <a:off x="1380" y="6233"/>
              <a:ext cx="2313" cy="2710"/>
            </a:xfrm>
            <a:prstGeom prst="rect">
              <a:avLst/>
            </a:prstGeom>
          </p:spPr>
        </p:pic>
        <p:pic>
          <p:nvPicPr>
            <p:cNvPr id="7" name="图片 6" descr="图片4"/>
            <p:cNvPicPr>
              <a:picLocks noChangeAspect="1"/>
            </p:cNvPicPr>
            <p:nvPr/>
          </p:nvPicPr>
          <p:blipFill>
            <a:blip r:embed="rId6" cstate="print"/>
            <a:stretch>
              <a:fillRect/>
            </a:stretch>
          </p:blipFill>
          <p:spPr>
            <a:xfrm rot="1200000">
              <a:off x="2793" y="6472"/>
              <a:ext cx="2183" cy="2554"/>
            </a:xfrm>
            <a:prstGeom prst="rect">
              <a:avLst/>
            </a:prstGeom>
          </p:spPr>
        </p:pic>
      </p:grpSp>
      <p:grpSp>
        <p:nvGrpSpPr>
          <p:cNvPr id="8" name="组合 7"/>
          <p:cNvGrpSpPr/>
          <p:nvPr/>
        </p:nvGrpSpPr>
        <p:grpSpPr>
          <a:xfrm rot="21060000">
            <a:off x="474550" y="4474795"/>
            <a:ext cx="3450394" cy="2142529"/>
            <a:chOff x="6844" y="7123"/>
            <a:chExt cx="4821" cy="2994"/>
          </a:xfrm>
        </p:grpSpPr>
        <p:pic>
          <p:nvPicPr>
            <p:cNvPr id="9" name="图片 8" descr="数学副本"/>
            <p:cNvPicPr>
              <a:picLocks noChangeAspect="1"/>
            </p:cNvPicPr>
            <p:nvPr/>
          </p:nvPicPr>
          <p:blipFill>
            <a:blip r:embed="rId7" cstate="print"/>
            <a:stretch>
              <a:fillRect/>
            </a:stretch>
          </p:blipFill>
          <p:spPr>
            <a:xfrm rot="21000000">
              <a:off x="6844" y="7214"/>
              <a:ext cx="2041" cy="2835"/>
            </a:xfrm>
            <a:prstGeom prst="rect">
              <a:avLst/>
            </a:prstGeom>
          </p:spPr>
        </p:pic>
        <p:pic>
          <p:nvPicPr>
            <p:cNvPr id="10" name="图片 9" descr="语文副本"/>
            <p:cNvPicPr>
              <a:picLocks noChangeAspect="1"/>
            </p:cNvPicPr>
            <p:nvPr/>
          </p:nvPicPr>
          <p:blipFill>
            <a:blip r:embed="rId8" cstate="print"/>
            <a:stretch>
              <a:fillRect/>
            </a:stretch>
          </p:blipFill>
          <p:spPr>
            <a:xfrm>
              <a:off x="8197" y="7123"/>
              <a:ext cx="2040" cy="2835"/>
            </a:xfrm>
            <a:prstGeom prst="rect">
              <a:avLst/>
            </a:prstGeom>
          </p:spPr>
        </p:pic>
        <p:pic>
          <p:nvPicPr>
            <p:cNvPr id="11" name="图片 10" descr="英语副本"/>
            <p:cNvPicPr>
              <a:picLocks noChangeAspect="1"/>
            </p:cNvPicPr>
            <p:nvPr/>
          </p:nvPicPr>
          <p:blipFill>
            <a:blip r:embed="rId9" cstate="print"/>
            <a:stretch>
              <a:fillRect/>
            </a:stretch>
          </p:blipFill>
          <p:spPr>
            <a:xfrm rot="480000">
              <a:off x="9625" y="7282"/>
              <a:ext cx="2040" cy="2835"/>
            </a:xfrm>
            <a:prstGeom prst="rect">
              <a:avLst/>
            </a:prstGeom>
          </p:spPr>
        </p:pic>
      </p:grpSp>
      <p:pic>
        <p:nvPicPr>
          <p:cNvPr id="12" name="图片 11" descr="图片1"/>
          <p:cNvPicPr>
            <a:picLocks noChangeAspect="1"/>
          </p:cNvPicPr>
          <p:nvPr/>
        </p:nvPicPr>
        <p:blipFill>
          <a:blip r:embed="rId10" cstate="print"/>
          <a:stretch>
            <a:fillRect/>
          </a:stretch>
        </p:blipFill>
        <p:spPr>
          <a:xfrm>
            <a:off x="3930015" y="2456815"/>
            <a:ext cx="5850255" cy="3711575"/>
          </a:xfrm>
          <a:prstGeom prst="rect">
            <a:avLst/>
          </a:prstGeom>
        </p:spPr>
      </p:pic>
      <p:pic>
        <p:nvPicPr>
          <p:cNvPr id="13" name="图片 12" descr="图片14"/>
          <p:cNvPicPr>
            <a:picLocks noChangeAspect="1"/>
          </p:cNvPicPr>
          <p:nvPr/>
        </p:nvPicPr>
        <p:blipFill>
          <a:blip r:embed="rId11" cstate="print"/>
          <a:stretch>
            <a:fillRect/>
          </a:stretch>
        </p:blipFill>
        <p:spPr>
          <a:xfrm>
            <a:off x="6177915" y="4700270"/>
            <a:ext cx="6013450" cy="2206625"/>
          </a:xfrm>
          <a:prstGeom prst="rect">
            <a:avLst/>
          </a:prstGeom>
        </p:spPr>
      </p:pic>
      <p:pic>
        <p:nvPicPr>
          <p:cNvPr id="14" name="图片 13" descr="图片13"/>
          <p:cNvPicPr>
            <a:picLocks noChangeAspect="1"/>
          </p:cNvPicPr>
          <p:nvPr/>
        </p:nvPicPr>
        <p:blipFill>
          <a:blip r:embed="rId12" cstate="print"/>
          <a:stretch>
            <a:fillRect/>
          </a:stretch>
        </p:blipFill>
        <p:spPr>
          <a:xfrm flipV="1">
            <a:off x="0" y="159385"/>
            <a:ext cx="1712595" cy="1182370"/>
          </a:xfrm>
          <a:prstGeom prst="rect">
            <a:avLst/>
          </a:prstGeom>
        </p:spPr>
      </p:pic>
      <p:pic>
        <p:nvPicPr>
          <p:cNvPr id="15" name="图片 14" descr="尖子生阅读封面"/>
          <p:cNvPicPr>
            <a:picLocks noChangeAspect="1"/>
          </p:cNvPicPr>
          <p:nvPr/>
        </p:nvPicPr>
        <p:blipFill>
          <a:blip r:embed="rId13" cstate="print"/>
          <a:stretch>
            <a:fillRect/>
          </a:stretch>
        </p:blipFill>
        <p:spPr>
          <a:xfrm rot="720000">
            <a:off x="9732645" y="1940560"/>
            <a:ext cx="2169160" cy="301625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7"/>
          <p:cNvPicPr>
            <a:picLocks noChangeAspect="1"/>
          </p:cNvPicPr>
          <p:nvPr>
            <p:custDataLst>
              <p:tags r:id="rId2"/>
            </p:custDataLst>
          </p:nvPr>
        </p:nvPicPr>
        <p:blipFill>
          <a:blip r:embed="rId3" cstate="print"/>
          <a:stretch>
            <a:fillRect/>
          </a:stretch>
        </p:blipFill>
        <p:spPr>
          <a:xfrm>
            <a:off x="9705975" y="266065"/>
            <a:ext cx="2042795" cy="1172845"/>
          </a:xfrm>
          <a:prstGeom prst="rect">
            <a:avLst/>
          </a:prstGeom>
          <a:noFill/>
          <a:ln w="9525">
            <a:noFill/>
          </a:ln>
        </p:spPr>
      </p:pic>
      <p:sp>
        <p:nvSpPr>
          <p:cNvPr id="3" name="矩形 2"/>
          <p:cNvSpPr/>
          <p:nvPr/>
        </p:nvSpPr>
        <p:spPr>
          <a:xfrm>
            <a:off x="3514090" y="1403350"/>
            <a:ext cx="5163185" cy="783590"/>
          </a:xfrm>
          <a:prstGeom prst="rect">
            <a:avLst/>
          </a:prstGeom>
          <a:noFill/>
          <a:ln>
            <a:noFill/>
          </a:ln>
        </p:spPr>
        <p:txBody>
          <a:bodyPr wrap="square" rtlCol="0" anchor="t">
            <a:spAutoFit/>
            <a:scene3d>
              <a:camera prst="orthographicFront"/>
              <a:lightRig rig="threePt" dir="t"/>
            </a:scene3d>
          </a:bodyPr>
          <a:lstStyle/>
          <a:p>
            <a:pPr algn="dist"/>
            <a:r>
              <a:rPr lang="zh-CN" altLang="en-US" sz="4500" b="1">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小学免费教考资源</a:t>
            </a:r>
            <a:endParaRPr lang="zh-CN" altLang="en-US" sz="4500" b="1">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
        <p:nvSpPr>
          <p:cNvPr id="4" name="文本框 13"/>
          <p:cNvSpPr txBox="1"/>
          <p:nvPr/>
        </p:nvSpPr>
        <p:spPr>
          <a:xfrm>
            <a:off x="2586990" y="2599690"/>
            <a:ext cx="8371205" cy="3322955"/>
          </a:xfrm>
          <a:prstGeom prst="rect">
            <a:avLst/>
          </a:prstGeom>
          <a:noFill/>
        </p:spPr>
        <p:txBody>
          <a:bodyPr wrap="square" rtlCol="0">
            <a:spAutoFit/>
          </a:bodyPr>
          <a:lstStyle/>
          <a:p>
            <a:pPr algn="l">
              <a:lnSpc>
                <a:spcPct val="150000"/>
              </a:lnSpc>
            </a:pPr>
            <a:r>
              <a:rPr lang="en-US" altLang="zh-CN" sz="2800"/>
              <a:t>         </a:t>
            </a:r>
            <a:r>
              <a:rPr lang="zh-CN" sz="2800"/>
              <a:t>扫描梓耕教育、名师汇二维码，登录梓耕教育网站www.jlzgjy.com.cn，下载更多教考资源。</a:t>
            </a:r>
            <a:endParaRPr lang="zh-CN" sz="2800"/>
          </a:p>
          <a:p>
            <a:pPr algn="l">
              <a:lnSpc>
                <a:spcPct val="150000"/>
              </a:lnSpc>
            </a:pPr>
            <a:r>
              <a:rPr lang="zh-CN" sz="2800"/>
              <a:t>       </a:t>
            </a:r>
            <a:r>
              <a:rPr lang="en-US" altLang="zh-CN" sz="2800"/>
              <a:t>  </a:t>
            </a:r>
            <a:r>
              <a:rPr lang="zh-CN" sz="2800"/>
              <a:t>小学各学科题库、精品课件、名师教案、课文朗读与听力、公开课视频、知识点微课、工作总结及日常工作表格等优质免费资源等你来拿！</a:t>
            </a:r>
            <a:endParaRPr lang="zh-CN" sz="2800"/>
          </a:p>
        </p:txBody>
      </p:sp>
      <p:pic>
        <p:nvPicPr>
          <p:cNvPr id="5" name="图片 4" descr="梓耕教育"/>
          <p:cNvPicPr>
            <a:picLocks noChangeAspect="1"/>
          </p:cNvPicPr>
          <p:nvPr>
            <p:custDataLst>
              <p:tags r:id="rId4"/>
            </p:custDataLst>
          </p:nvPr>
        </p:nvPicPr>
        <p:blipFill>
          <a:blip r:embed="rId5" cstate="print"/>
          <a:stretch>
            <a:fillRect/>
          </a:stretch>
        </p:blipFill>
        <p:spPr>
          <a:xfrm>
            <a:off x="599758" y="2373630"/>
            <a:ext cx="1809750" cy="1781175"/>
          </a:xfrm>
          <a:prstGeom prst="rect">
            <a:avLst/>
          </a:prstGeom>
        </p:spPr>
      </p:pic>
      <p:pic>
        <p:nvPicPr>
          <p:cNvPr id="6" name="图片 5" descr="梓耕名师汇二维吗"/>
          <p:cNvPicPr>
            <a:picLocks noChangeAspect="1"/>
          </p:cNvPicPr>
          <p:nvPr>
            <p:custDataLst>
              <p:tags r:id="rId6"/>
            </p:custDataLst>
          </p:nvPr>
        </p:nvPicPr>
        <p:blipFill>
          <a:blip r:embed="rId7" cstate="print"/>
          <a:srcRect l="3582" t="3184" r="3184" b="4080"/>
          <a:stretch>
            <a:fillRect/>
          </a:stretch>
        </p:blipFill>
        <p:spPr>
          <a:xfrm>
            <a:off x="612140" y="4147185"/>
            <a:ext cx="1784985" cy="1775460"/>
          </a:xfrm>
          <a:prstGeom prst="rect">
            <a:avLst/>
          </a:prstGeom>
        </p:spPr>
      </p:pic>
      <p:pic>
        <p:nvPicPr>
          <p:cNvPr id="7" name="图片 6" descr="图片14"/>
          <p:cNvPicPr>
            <a:picLocks noChangeAspect="1"/>
          </p:cNvPicPr>
          <p:nvPr>
            <p:custDataLst>
              <p:tags r:id="rId8"/>
            </p:custDataLst>
          </p:nvPr>
        </p:nvPicPr>
        <p:blipFill>
          <a:blip r:embed="rId9" cstate="print"/>
          <a:stretch>
            <a:fillRect/>
          </a:stretch>
        </p:blipFill>
        <p:spPr>
          <a:xfrm>
            <a:off x="6178550" y="4671060"/>
            <a:ext cx="6013450" cy="2206625"/>
          </a:xfrm>
          <a:prstGeom prst="rect">
            <a:avLst/>
          </a:prstGeom>
        </p:spPr>
      </p:pic>
      <p:pic>
        <p:nvPicPr>
          <p:cNvPr id="8" name="图片 7" descr="图片13"/>
          <p:cNvPicPr>
            <a:picLocks noChangeAspect="1"/>
          </p:cNvPicPr>
          <p:nvPr>
            <p:custDataLst>
              <p:tags r:id="rId10"/>
            </p:custDataLst>
          </p:nvPr>
        </p:nvPicPr>
        <p:blipFill>
          <a:blip r:embed="rId11" cstate="print"/>
          <a:stretch>
            <a:fillRect/>
          </a:stretch>
        </p:blipFill>
        <p:spPr>
          <a:xfrm flipV="1">
            <a:off x="0" y="159385"/>
            <a:ext cx="1712595" cy="118237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3"/>
              </p:custDataLst>
            </p:nvPr>
          </p:nvPicPr>
          <p:blipFill>
            <a:blip r:embed="rId4"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5"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6" name="组合 15"/>
          <p:cNvGrpSpPr/>
          <p:nvPr/>
        </p:nvGrpSpPr>
        <p:grpSpPr>
          <a:xfrm>
            <a:off x="2373313" y="1527175"/>
            <a:ext cx="6140450" cy="4094163"/>
            <a:chOff x="639550" y="1467738"/>
            <a:chExt cx="3712030" cy="2843845"/>
          </a:xfrm>
        </p:grpSpPr>
        <p:sp>
          <p:nvSpPr>
            <p:cNvPr id="17"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p>
              <a:endParaRPr lang="zh-CN" altLang="en-US"/>
            </a:p>
          </p:txBody>
        </p:sp>
        <p:sp>
          <p:nvSpPr>
            <p:cNvPr id="18"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p>
              <a:endParaRPr lang="zh-CN" altLang="en-US"/>
            </a:p>
          </p:txBody>
        </p:sp>
      </p:grpSp>
      <p:sp>
        <p:nvSpPr>
          <p:cNvPr id="19" name="矩形 18"/>
          <p:cNvSpPr/>
          <p:nvPr/>
        </p:nvSpPr>
        <p:spPr>
          <a:xfrm>
            <a:off x="3402193" y="3141527"/>
            <a:ext cx="4560046" cy="922020"/>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一</a:t>
            </a:r>
            <a:endPar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17" name="组合 16"/>
          <p:cNvGrpSpPr/>
          <p:nvPr/>
        </p:nvGrpSpPr>
        <p:grpSpPr>
          <a:xfrm>
            <a:off x="73660" y="79375"/>
            <a:ext cx="3295650" cy="1059180"/>
            <a:chOff x="116" y="125"/>
            <a:chExt cx="5190" cy="1668"/>
          </a:xfrm>
        </p:grpSpPr>
        <p:pic>
          <p:nvPicPr>
            <p:cNvPr id="19" name="图片 18" descr="图片1"/>
            <p:cNvPicPr>
              <a:picLocks noChangeAspect="1"/>
            </p:cNvPicPr>
            <p:nvPr>
              <p:custDataLst>
                <p:tags r:id="rId3"/>
              </p:custDataLst>
            </p:nvPr>
          </p:nvPicPr>
          <p:blipFill>
            <a:blip r:embed="rId4" cstate="print"/>
            <a:stretch>
              <a:fillRect/>
            </a:stretch>
          </p:blipFill>
          <p:spPr>
            <a:xfrm>
              <a:off x="3050" y="125"/>
              <a:ext cx="2256" cy="1668"/>
            </a:xfrm>
            <a:prstGeom prst="rect">
              <a:avLst/>
            </a:prstGeom>
          </p:spPr>
        </p:pic>
        <p:pic>
          <p:nvPicPr>
            <p:cNvPr id="20" name="图片 19" descr="xkdr"/>
            <p:cNvPicPr>
              <a:picLocks noChangeAspect="1"/>
            </p:cNvPicPr>
            <p:nvPr/>
          </p:nvPicPr>
          <p:blipFill>
            <a:blip r:embed="rId5"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sp>
        <p:nvSpPr>
          <p:cNvPr id="7" name="文本框 5"/>
          <p:cNvSpPr txBox="1"/>
          <p:nvPr/>
        </p:nvSpPr>
        <p:spPr>
          <a:xfrm>
            <a:off x="684530" y="247110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grpSp>
        <p:nvGrpSpPr>
          <p:cNvPr id="8" name="组合 7"/>
          <p:cNvGrpSpPr/>
          <p:nvPr/>
        </p:nvGrpSpPr>
        <p:grpSpPr>
          <a:xfrm>
            <a:off x="968375" y="907415"/>
            <a:ext cx="9986010" cy="2868295"/>
            <a:chOff x="7891686" y="1400376"/>
            <a:chExt cx="3777800" cy="1819939"/>
          </a:xfrm>
        </p:grpSpPr>
        <p:sp>
          <p:nvSpPr>
            <p:cNvPr id="9" name="云形标注 8"/>
            <p:cNvSpPr/>
            <p:nvPr/>
          </p:nvSpPr>
          <p:spPr>
            <a:xfrm>
              <a:off x="7891686" y="1400376"/>
              <a:ext cx="3777800" cy="1819939"/>
            </a:xfrm>
            <a:prstGeom prst="cloudCallout">
              <a:avLst>
                <a:gd name="adj1" fmla="val 33892"/>
                <a:gd name="adj2" fmla="val 4464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0" name="文本框 6"/>
            <p:cNvSpPr txBox="1"/>
            <p:nvPr/>
          </p:nvSpPr>
          <p:spPr>
            <a:xfrm>
              <a:off x="8303914" y="1568880"/>
              <a:ext cx="2856772" cy="128809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pPr latinLnBrk="0">
                <a:lnSpc>
                  <a:spcPct val="150000"/>
                </a:lnSpc>
              </a:pPr>
              <a:r>
                <a:rPr lang="en-US" altLang="zh-CN" sz="2800" dirty="0">
                  <a:solidFill>
                    <a:schemeClr val="tx1"/>
                  </a:solidFill>
                  <a:latin typeface="楷体" panose="02010609060101010101" charset="-122"/>
                  <a:ea typeface="楷体" panose="02010609060101010101" charset="-122"/>
                </a:rPr>
                <a:t>    豆豆和贝贝</a:t>
              </a:r>
              <a:r>
                <a:rPr lang="zh-CN" altLang="en-US" sz="2800" dirty="0">
                  <a:solidFill>
                    <a:schemeClr val="tx1"/>
                  </a:solidFill>
                  <a:latin typeface="楷体" panose="02010609060101010101" charset="-122"/>
                  <a:ea typeface="楷体" panose="02010609060101010101" charset="-122"/>
                </a:rPr>
                <a:t>在</a:t>
              </a:r>
              <a:r>
                <a:rPr lang="en-US" altLang="zh-CN" sz="2800" dirty="0">
                  <a:solidFill>
                    <a:schemeClr val="tx1"/>
                  </a:solidFill>
                  <a:latin typeface="楷体" panose="02010609060101010101" charset="-122"/>
                  <a:ea typeface="楷体" panose="02010609060101010101" charset="-122"/>
                </a:rPr>
                <a:t>游泳</a:t>
              </a:r>
              <a:r>
                <a:rPr lang="zh-CN" altLang="en-US" sz="2800" dirty="0">
                  <a:solidFill>
                    <a:schemeClr val="tx1"/>
                  </a:solidFill>
                  <a:latin typeface="楷体" panose="02010609060101010101" charset="-122"/>
                  <a:ea typeface="楷体" panose="02010609060101010101" charset="-122"/>
                </a:rPr>
                <a:t>，</a:t>
              </a:r>
              <a:r>
                <a:rPr lang="zh-CN" altLang="en-US" sz="2800" dirty="0">
                  <a:solidFill>
                    <a:schemeClr val="tx1"/>
                  </a:solidFill>
                  <a:latin typeface="楷体" panose="02010609060101010101" charset="-122"/>
                  <a:ea typeface="楷体" panose="02010609060101010101" charset="-122"/>
                </a:rPr>
                <a:t>他们准备游100米,现在豆豆游了全长的    ,贝贝游了全长的   。这两种说法都正确吗?</a:t>
              </a:r>
              <a:endParaRPr lang="zh-CN" altLang="en-US" sz="2800" dirty="0">
                <a:solidFill>
                  <a:schemeClr val="tx1"/>
                </a:solidFill>
                <a:latin typeface="楷体" panose="02010609060101010101" charset="-122"/>
                <a:ea typeface="楷体" panose="02010609060101010101" charset="-122"/>
              </a:endParaRPr>
            </a:p>
          </p:txBody>
        </p:sp>
      </p:grpSp>
      <p:pic>
        <p:nvPicPr>
          <p:cNvPr id="14" name="Picture 2" descr="C:\Users\Administrator\Desktop\人教四色.tif"/>
          <p:cNvPicPr>
            <a:picLocks noChangeAspect="1" noChangeArrowheads="1"/>
          </p:cNvPicPr>
          <p:nvPr/>
        </p:nvPicPr>
        <p:blipFill rotWithShape="1">
          <a:blip r:embed="rId6" cstate="print">
            <a:clrChange>
              <a:clrFrom>
                <a:srgbClr val="FFFFFE"/>
              </a:clrFrom>
              <a:clrTo>
                <a:srgbClr val="FFFFFE">
                  <a:alpha val="0"/>
                </a:srgbClr>
              </a:clrTo>
            </a:clrChange>
            <a:extLst>
              <a:ext uri="{28A0092B-C50C-407E-A947-70E740481C1C}">
                <a14:useLocalDpi xmlns:a14="http://schemas.microsoft.com/office/drawing/2010/main" val="0"/>
              </a:ext>
            </a:extLst>
          </a:blip>
          <a:srcRect l="62573"/>
          <a:stretch>
            <a:fillRect/>
          </a:stretch>
        </p:blipFill>
        <p:spPr bwMode="auto">
          <a:xfrm>
            <a:off x="9168130" y="2367960"/>
            <a:ext cx="2711450" cy="2567381"/>
          </a:xfrm>
          <a:prstGeom prst="rect">
            <a:avLst/>
          </a:prstGeom>
          <a:noFill/>
          <a:extLst>
            <a:ext uri="{909E8E84-426E-40DD-AFC4-6F175D3DCCD1}">
              <a14:hiddenFill xmlns:a14="http://schemas.microsoft.com/office/drawing/2010/main">
                <a:solidFill>
                  <a:srgbClr val="FFFFFF"/>
                </a:solidFill>
              </a14:hiddenFill>
            </a:ext>
          </a:extLst>
        </p:spPr>
      </p:pic>
      <p:sp>
        <p:nvSpPr>
          <p:cNvPr id="15" name="AutoShape 27"/>
          <p:cNvSpPr>
            <a:spLocks noChangeArrowheads="1"/>
          </p:cNvSpPr>
          <p:nvPr/>
        </p:nvSpPr>
        <p:spPr bwMode="auto">
          <a:xfrm>
            <a:off x="6155055" y="4935220"/>
            <a:ext cx="4072890" cy="629285"/>
          </a:xfrm>
          <a:prstGeom prst="wedgeRoundRectCallout">
            <a:avLst>
              <a:gd name="adj1" fmla="val -53996"/>
              <a:gd name="adj2" fmla="val 23309"/>
              <a:gd name="adj3" fmla="val 16667"/>
            </a:avLst>
          </a:prstGeom>
          <a:solidFill>
            <a:srgbClr val="FFFFFF"/>
          </a:solidFill>
          <a:ln w="19050">
            <a:solidFill>
              <a:srgbClr val="92D050"/>
            </a:solidFill>
            <a:miter lim="800000"/>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eaLnBrk="1" latinLnBrk="1" hangingPunct="1">
              <a:buFont typeface="Arial" panose="020B0604020202020204" pitchFamily="34" charset="0"/>
              <a:buNone/>
            </a:pPr>
            <a:r>
              <a:rPr lang="zh-CN" altLang="en-US" sz="2800" dirty="0">
                <a:latin typeface="楷体_GB2312" panose="02010609030101010101" pitchFamily="49" charset="-122"/>
                <a:ea typeface="楷体_GB2312" panose="02010609030101010101" pitchFamily="49" charset="-122"/>
              </a:rPr>
              <a:t>这两种说法都是正确的。</a:t>
            </a:r>
            <a:endParaRPr lang="zh-CN" altLang="en-US" sz="2800" dirty="0">
              <a:latin typeface="楷体_GB2312" panose="02010609030101010101" pitchFamily="49" charset="-122"/>
              <a:ea typeface="楷体_GB2312" panose="02010609030101010101" pitchFamily="49" charset="-122"/>
            </a:endParaRPr>
          </a:p>
        </p:txBody>
      </p:sp>
      <p:pic>
        <p:nvPicPr>
          <p:cNvPr id="16"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20565" y="4832350"/>
            <a:ext cx="1601470" cy="16402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8" name="Object 1"/>
          <p:cNvGraphicFramePr>
            <a:graphicFrameLocks noChangeAspect="1"/>
          </p:cNvGraphicFramePr>
          <p:nvPr/>
        </p:nvGraphicFramePr>
        <p:xfrm>
          <a:off x="5247323" y="1962468"/>
          <a:ext cx="17780" cy="40640"/>
        </p:xfrm>
        <a:graphic>
          <a:graphicData uri="http://schemas.openxmlformats.org/presentationml/2006/ole">
            <mc:AlternateContent xmlns:mc="http://schemas.openxmlformats.org/markup-compatibility/2006">
              <mc:Choice xmlns:v="urn:schemas-microsoft-com:vml" Requires="v">
                <p:oleObj spid="_x0000_s21" name="Equation" r:id="rId8" imgW="215900" imgH="393700" progId="Equation.DSMT4">
                  <p:embed/>
                </p:oleObj>
              </mc:Choice>
              <mc:Fallback>
                <p:oleObj name="Equation" r:id="rId8" imgW="215900" imgH="393700" progId="Equation.DSMT4">
                  <p:embed/>
                  <p:pic>
                    <p:nvPicPr>
                      <p:cNvPr id="0" name="图片 1024"/>
                      <p:cNvPicPr>
                        <a:picLocks noChangeAspect="1"/>
                      </p:cNvPicPr>
                      <p:nvPr/>
                    </p:nvPicPr>
                    <p:blipFill>
                      <a:blip r:embed="rId9"/>
                      <a:stretch>
                        <a:fillRect/>
                      </a:stretch>
                    </p:blipFill>
                    <p:spPr>
                      <a:xfrm>
                        <a:off x="5247323" y="1962468"/>
                        <a:ext cx="17780" cy="40640"/>
                      </a:xfrm>
                      <a:prstGeom prst="rect">
                        <a:avLst/>
                      </a:prstGeom>
                      <a:noFill/>
                      <a:ln w="9525">
                        <a:noFill/>
                      </a:ln>
                    </p:spPr>
                  </p:pic>
                </p:oleObj>
              </mc:Fallback>
            </mc:AlternateContent>
          </a:graphicData>
        </a:graphic>
      </p:graphicFrame>
      <p:sp>
        <p:nvSpPr>
          <p:cNvPr id="22" name="Text Box 5"/>
          <p:cNvSpPr txBox="1">
            <a:spLocks noChangeArrowheads="1"/>
          </p:cNvSpPr>
          <p:nvPr/>
        </p:nvSpPr>
        <p:spPr bwMode="auto">
          <a:xfrm>
            <a:off x="4961255" y="1798638"/>
            <a:ext cx="720090" cy="95440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2800"/>
              <a:t>50</a:t>
            </a:r>
            <a:endParaRPr lang="zh-CN" altLang="zh-CN" sz="2800"/>
          </a:p>
          <a:p>
            <a:r>
              <a:rPr lang="en-US" altLang="zh-CN" sz="2800"/>
              <a:t>10</a:t>
            </a:r>
            <a:r>
              <a:rPr lang="zh-CN" altLang="zh-CN" sz="2800"/>
              <a:t>0</a:t>
            </a:r>
            <a:endParaRPr lang="zh-CN" altLang="zh-CN" sz="2800"/>
          </a:p>
        </p:txBody>
      </p:sp>
      <p:sp>
        <p:nvSpPr>
          <p:cNvPr id="9227" name="Line 11"/>
          <p:cNvSpPr>
            <a:spLocks noChangeShapeType="1"/>
          </p:cNvSpPr>
          <p:nvPr/>
        </p:nvSpPr>
        <p:spPr bwMode="auto">
          <a:xfrm>
            <a:off x="4960938" y="2292668"/>
            <a:ext cx="652462" cy="0"/>
          </a:xfrm>
          <a:prstGeom prst="line">
            <a:avLst/>
          </a:prstGeom>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wrap="none" lIns="90000" tIns="46800" rIns="90000" bIns="46800" anchor="ctr"/>
          <a:p>
            <a:endParaRPr lang="zh-CN" altLang="en-US"/>
          </a:p>
        </p:txBody>
      </p:sp>
      <p:sp>
        <p:nvSpPr>
          <p:cNvPr id="23" name="Text Box 5"/>
          <p:cNvSpPr txBox="1">
            <a:spLocks noChangeArrowheads="1"/>
          </p:cNvSpPr>
          <p:nvPr/>
        </p:nvSpPr>
        <p:spPr bwMode="auto">
          <a:xfrm>
            <a:off x="8347075" y="1861503"/>
            <a:ext cx="359410" cy="95440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p>
            <a:r>
              <a:rPr lang="en-US" altLang="zh-CN" sz="2800"/>
              <a:t>2</a:t>
            </a:r>
            <a:endParaRPr lang="zh-CN" altLang="zh-CN" sz="2800"/>
          </a:p>
          <a:p>
            <a:r>
              <a:rPr lang="en-US" sz="2800"/>
              <a:t>4</a:t>
            </a:r>
            <a:endParaRPr lang="en-US" sz="2800"/>
          </a:p>
        </p:txBody>
      </p:sp>
      <p:sp>
        <p:nvSpPr>
          <p:cNvPr id="24" name="Line 11"/>
          <p:cNvSpPr>
            <a:spLocks noChangeShapeType="1"/>
          </p:cNvSpPr>
          <p:nvPr/>
        </p:nvSpPr>
        <p:spPr bwMode="auto">
          <a:xfrm>
            <a:off x="8363585" y="2357120"/>
            <a:ext cx="360045" cy="635"/>
          </a:xfrm>
          <a:prstGeom prst="line">
            <a:avLst/>
          </a:prstGeom>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wrap="none" lIns="90000" tIns="46800" rIns="90000" bIns="46800" anchor="ctr"/>
          <a:p>
            <a:endParaRPr lang="zh-CN" altLang="en-US"/>
          </a:p>
        </p:txBody>
      </p:sp>
      <p:pic>
        <p:nvPicPr>
          <p:cNvPr id="26" name="图片 25"/>
          <p:cNvPicPr>
            <a:picLocks noChangeAspect="1"/>
          </p:cNvPicPr>
          <p:nvPr/>
        </p:nvPicPr>
        <p:blipFill>
          <a:blip r:embed="rId10">
            <a:clrChange>
              <a:clrFrom>
                <a:srgbClr val="F6F6F6">
                  <a:alpha val="100000"/>
                </a:srgbClr>
              </a:clrFrom>
              <a:clrTo>
                <a:srgbClr val="F6F6F6">
                  <a:alpha val="100000"/>
                  <a:alpha val="0"/>
                </a:srgbClr>
              </a:clrTo>
            </a:clrChange>
          </a:blip>
          <a:srcRect l="4303" t="11377" r="11493" b="8389"/>
          <a:stretch>
            <a:fillRect/>
          </a:stretch>
        </p:blipFill>
        <p:spPr>
          <a:xfrm>
            <a:off x="1464945" y="4090035"/>
            <a:ext cx="2907665" cy="22167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nodePh="1">
                                  <p:stCondLst>
                                    <p:cond delay="0"/>
                                  </p:stCondLst>
                                  <p:endCondLst>
                                    <p:cond evt="begin" delay="0"/>
                                  </p:end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3" presetClass="entr" presetSubtype="1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227"/>
                                        </p:tgtEl>
                                        <p:attrNameLst>
                                          <p:attrName>style.visibility</p:attrName>
                                        </p:attrNameLst>
                                      </p:cBhvr>
                                      <p:to>
                                        <p:strVal val="visible"/>
                                      </p:to>
                                    </p:set>
                                    <p:animEffect transition="in" filter="barn(inVertical)">
                                      <p:cBhvr>
                                        <p:cTn id="25" dur="500"/>
                                        <p:tgtEl>
                                          <p:spTgt spid="922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inVertical)">
                                      <p:cBhvr>
                                        <p:cTn id="28" dur="500"/>
                                        <p:tgtEl>
                                          <p:spTgt spid="23"/>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bldLvl="0" animBg="1"/>
      <p:bldP spid="22" grpId="0" bldLvl="0" animBg="1"/>
      <p:bldP spid="9227" grpId="0" bldLvl="0" animBg="1"/>
      <p:bldP spid="23" grpId="0" bldLvl="0" animBg="1"/>
      <p:bldP spid="2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3"/>
              </p:custDataLst>
            </p:nvPr>
          </p:nvPicPr>
          <p:blipFill>
            <a:blip r:embed="rId4"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5"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6" name="组合 15"/>
          <p:cNvGrpSpPr/>
          <p:nvPr/>
        </p:nvGrpSpPr>
        <p:grpSpPr>
          <a:xfrm>
            <a:off x="2373313" y="1527175"/>
            <a:ext cx="6140450" cy="4094163"/>
            <a:chOff x="639550" y="1467738"/>
            <a:chExt cx="3712030" cy="2843845"/>
          </a:xfrm>
        </p:grpSpPr>
        <p:sp>
          <p:nvSpPr>
            <p:cNvPr id="17"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p>
              <a:endParaRPr lang="zh-CN" altLang="en-US"/>
            </a:p>
          </p:txBody>
        </p:sp>
        <p:sp>
          <p:nvSpPr>
            <p:cNvPr id="18"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p>
              <a:endParaRPr lang="zh-CN" altLang="en-US"/>
            </a:p>
          </p:txBody>
        </p:sp>
      </p:grpSp>
      <p:sp>
        <p:nvSpPr>
          <p:cNvPr id="19" name="矩形 18"/>
          <p:cNvSpPr/>
          <p:nvPr/>
        </p:nvSpPr>
        <p:spPr>
          <a:xfrm>
            <a:off x="3402193" y="3141527"/>
            <a:ext cx="4560046" cy="922020"/>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二</a:t>
            </a:r>
            <a:endPar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sp>
        <p:nvSpPr>
          <p:cNvPr id="7"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grpSp>
        <p:nvGrpSpPr>
          <p:cNvPr id="11" name="组合 10"/>
          <p:cNvGrpSpPr/>
          <p:nvPr/>
        </p:nvGrpSpPr>
        <p:grpSpPr>
          <a:xfrm>
            <a:off x="1001395" y="1107440"/>
            <a:ext cx="9986010" cy="2177428"/>
            <a:chOff x="7891686" y="1460852"/>
            <a:chExt cx="3777800" cy="1491898"/>
          </a:xfrm>
        </p:grpSpPr>
        <p:sp>
          <p:nvSpPr>
            <p:cNvPr id="12" name="云形标注 11"/>
            <p:cNvSpPr/>
            <p:nvPr/>
          </p:nvSpPr>
          <p:spPr>
            <a:xfrm>
              <a:off x="7891686" y="1460852"/>
              <a:ext cx="3777800" cy="1491898"/>
            </a:xfrm>
            <a:prstGeom prst="cloudCallout">
              <a:avLst>
                <a:gd name="adj1" fmla="val 27269"/>
                <a:gd name="adj2" fmla="val 65418"/>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3" name="文本框 6"/>
            <p:cNvSpPr txBox="1"/>
            <p:nvPr/>
          </p:nvSpPr>
          <p:spPr>
            <a:xfrm>
              <a:off x="8303914" y="1663164"/>
              <a:ext cx="2856772" cy="94803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altLang="zh-CN" sz="2800" dirty="0">
                  <a:solidFill>
                    <a:schemeClr val="tx1"/>
                  </a:solidFill>
                  <a:latin typeface="楷体" panose="02010609060101010101" charset="-122"/>
                  <a:ea typeface="楷体" panose="02010609060101010101" charset="-122"/>
                </a:rPr>
                <a:t>    </a:t>
              </a:r>
              <a:r>
                <a:rPr lang="zh-CN" altLang="en-US" sz="2800" dirty="0">
                  <a:solidFill>
                    <a:schemeClr val="tx1"/>
                  </a:solidFill>
                  <a:latin typeface="楷体" panose="02010609060101010101" charset="-122"/>
                  <a:ea typeface="楷体" panose="02010609060101010101" charset="-122"/>
                </a:rPr>
                <a:t>同学们,你们看过《西游记》吗?大家都知道孙悟空有72变,觉得特神奇。这节课我们就来创造第73变,变分数!</a:t>
              </a:r>
              <a:endParaRPr lang="zh-CN" altLang="en-US" sz="2800" dirty="0">
                <a:solidFill>
                  <a:schemeClr val="tx1"/>
                </a:solidFill>
                <a:latin typeface="楷体" panose="02010609060101010101" charset="-122"/>
                <a:ea typeface="楷体" panose="02010609060101010101" charset="-122"/>
              </a:endParaRPr>
            </a:p>
          </p:txBody>
        </p:sp>
      </p:grpSp>
      <p:pic>
        <p:nvPicPr>
          <p:cNvPr id="14" name="Picture 2" descr="C:\Users\Administrator\Desktop\人教四色.tif"/>
          <p:cNvPicPr>
            <a:picLocks noChangeAspect="1" noChangeArrowheads="1"/>
          </p:cNvPicPr>
          <p:nvPr/>
        </p:nvPicPr>
        <p:blipFill rotWithShape="1">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rcRect l="62573"/>
          <a:stretch>
            <a:fillRect/>
          </a:stretch>
        </p:blipFill>
        <p:spPr bwMode="auto">
          <a:xfrm>
            <a:off x="9201150" y="2479720"/>
            <a:ext cx="2711450" cy="256738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73660" y="79375"/>
            <a:ext cx="3295650" cy="1059180"/>
            <a:chOff x="116" y="125"/>
            <a:chExt cx="5190" cy="1668"/>
          </a:xfrm>
        </p:grpSpPr>
        <p:pic>
          <p:nvPicPr>
            <p:cNvPr id="15" name="图片 14" descr="图片1"/>
            <p:cNvPicPr>
              <a:picLocks noChangeAspect="1"/>
            </p:cNvPicPr>
            <p:nvPr>
              <p:custDataLst>
                <p:tags r:id="rId4"/>
              </p:custDataLst>
            </p:nvPr>
          </p:nvPicPr>
          <p:blipFill>
            <a:blip r:embed="rId5" cstate="print"/>
            <a:stretch>
              <a:fillRect/>
            </a:stretch>
          </p:blipFill>
          <p:spPr>
            <a:xfrm>
              <a:off x="3050" y="125"/>
              <a:ext cx="2256" cy="1668"/>
            </a:xfrm>
            <a:prstGeom prst="rect">
              <a:avLst/>
            </a:prstGeom>
          </p:spPr>
        </p:pic>
        <p:pic>
          <p:nvPicPr>
            <p:cNvPr id="16" name="图片 15"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nodePh="1">
                                  <p:stCondLst>
                                    <p:cond delay="0"/>
                                  </p:stCondLst>
                                  <p:endCondLst>
                                    <p:cond evt="begin" delay="0"/>
                                  </p:end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3"/>
              </p:custDataLst>
            </p:nvPr>
          </p:nvPicPr>
          <p:blipFill>
            <a:blip r:embed="rId4"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5"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6" name="组合 15"/>
          <p:cNvGrpSpPr/>
          <p:nvPr/>
        </p:nvGrpSpPr>
        <p:grpSpPr>
          <a:xfrm>
            <a:off x="2373313" y="1527175"/>
            <a:ext cx="6140450" cy="4094163"/>
            <a:chOff x="639550" y="1467738"/>
            <a:chExt cx="3712030" cy="2843845"/>
          </a:xfrm>
        </p:grpSpPr>
        <p:sp>
          <p:nvSpPr>
            <p:cNvPr id="17"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p>
              <a:endParaRPr lang="zh-CN" altLang="en-US"/>
            </a:p>
          </p:txBody>
        </p:sp>
        <p:sp>
          <p:nvSpPr>
            <p:cNvPr id="18"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p>
              <a:endParaRPr lang="zh-CN" altLang="en-US"/>
            </a:p>
          </p:txBody>
        </p:sp>
      </p:grpSp>
      <p:sp>
        <p:nvSpPr>
          <p:cNvPr id="19" name="矩形 18"/>
          <p:cNvSpPr/>
          <p:nvPr/>
        </p:nvSpPr>
        <p:spPr>
          <a:xfrm>
            <a:off x="3402193" y="3141527"/>
            <a:ext cx="4560046" cy="922020"/>
          </a:xfrm>
          <a:prstGeom prst="rect">
            <a:avLst/>
          </a:prstGeom>
          <a:noFill/>
        </p:spPr>
        <p:txBody>
          <a:bodyPr>
            <a:spAutoFit/>
          </a:bodyPr>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三</a:t>
            </a:r>
            <a:endPar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grpSp>
        <p:nvGrpSpPr>
          <p:cNvPr id="6" name="组合 5"/>
          <p:cNvGrpSpPr/>
          <p:nvPr/>
        </p:nvGrpSpPr>
        <p:grpSpPr>
          <a:xfrm>
            <a:off x="73660" y="79375"/>
            <a:ext cx="3295650" cy="1059180"/>
            <a:chOff x="116" y="125"/>
            <a:chExt cx="5190" cy="1668"/>
          </a:xfrm>
        </p:grpSpPr>
        <p:pic>
          <p:nvPicPr>
            <p:cNvPr id="15" name="图片 14" descr="图片1"/>
            <p:cNvPicPr>
              <a:picLocks noChangeAspect="1"/>
            </p:cNvPicPr>
            <p:nvPr>
              <p:custDataLst>
                <p:tags r:id="rId3"/>
              </p:custDataLst>
            </p:nvPr>
          </p:nvPicPr>
          <p:blipFill>
            <a:blip r:embed="rId4" cstate="print"/>
            <a:stretch>
              <a:fillRect/>
            </a:stretch>
          </p:blipFill>
          <p:spPr>
            <a:xfrm>
              <a:off x="3050" y="125"/>
              <a:ext cx="2256" cy="1668"/>
            </a:xfrm>
            <a:prstGeom prst="rect">
              <a:avLst/>
            </a:prstGeom>
          </p:spPr>
        </p:pic>
        <p:pic>
          <p:nvPicPr>
            <p:cNvPr id="16" name="图片 15" descr="xkdr"/>
            <p:cNvPicPr>
              <a:picLocks noChangeAspect="1"/>
            </p:cNvPicPr>
            <p:nvPr/>
          </p:nvPicPr>
          <p:blipFill>
            <a:blip r:embed="rId5"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sp>
        <p:nvSpPr>
          <p:cNvPr id="43" name="TextBox 42"/>
          <p:cNvSpPr txBox="1"/>
          <p:nvPr/>
        </p:nvSpPr>
        <p:spPr>
          <a:xfrm>
            <a:off x="6170828" y="2249185"/>
            <a:ext cx="80010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105</a:t>
            </a:r>
            <a:endParaRPr lang="zh-CN" altLang="en-US" sz="3200" dirty="0">
              <a:solidFill>
                <a:schemeClr val="tx1">
                  <a:lumMod val="95000"/>
                  <a:lumOff val="5000"/>
                </a:schemeClr>
              </a:solidFill>
              <a:ea typeface="楷体_GB2312"/>
            </a:endParaRPr>
          </a:p>
        </p:txBody>
      </p:sp>
      <p:sp>
        <p:nvSpPr>
          <p:cNvPr id="44" name="TextBox 43"/>
          <p:cNvSpPr txBox="1"/>
          <p:nvPr/>
        </p:nvSpPr>
        <p:spPr>
          <a:xfrm>
            <a:off x="6170930" y="2672715"/>
            <a:ext cx="908050" cy="583565"/>
          </a:xfrm>
          <a:prstGeom prst="rect">
            <a:avLst/>
          </a:prstGeom>
          <a:noFill/>
        </p:spPr>
        <p:txBody>
          <a:bodyPr wrap="square" rtlCol="0">
            <a:spAutoFit/>
          </a:bodyPr>
          <a:p>
            <a:r>
              <a:rPr lang="en-US" altLang="zh-CN" sz="3200" dirty="0" smtClean="0">
                <a:solidFill>
                  <a:schemeClr val="tx1">
                    <a:lumMod val="95000"/>
                    <a:lumOff val="5000"/>
                  </a:schemeClr>
                </a:solidFill>
                <a:ea typeface="楷体_GB2312"/>
              </a:rPr>
              <a:t>210</a:t>
            </a:r>
            <a:endParaRPr lang="zh-CN" altLang="en-US" sz="3200" dirty="0">
              <a:solidFill>
                <a:schemeClr val="tx1">
                  <a:lumMod val="95000"/>
                  <a:lumOff val="5000"/>
                </a:schemeClr>
              </a:solidFill>
              <a:ea typeface="楷体_GB2312"/>
            </a:endParaRPr>
          </a:p>
        </p:txBody>
      </p:sp>
      <p:cxnSp>
        <p:nvCxnSpPr>
          <p:cNvPr id="45" name="直接连接符 44"/>
          <p:cNvCxnSpPr/>
          <p:nvPr/>
        </p:nvCxnSpPr>
        <p:spPr>
          <a:xfrm flipV="1">
            <a:off x="6282055" y="2750185"/>
            <a:ext cx="582295" cy="3175"/>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482845" y="2265695"/>
            <a:ext cx="393056" cy="58477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a:t>
            </a:r>
            <a:endParaRPr lang="zh-CN" altLang="en-US" sz="3200" dirty="0">
              <a:solidFill>
                <a:schemeClr val="tx1">
                  <a:lumMod val="95000"/>
                  <a:lumOff val="5000"/>
                </a:schemeClr>
              </a:solidFill>
              <a:ea typeface="楷体_GB2312"/>
            </a:endParaRPr>
          </a:p>
        </p:txBody>
      </p:sp>
      <p:sp>
        <p:nvSpPr>
          <p:cNvPr id="47" name="TextBox 46"/>
          <p:cNvSpPr txBox="1"/>
          <p:nvPr/>
        </p:nvSpPr>
        <p:spPr>
          <a:xfrm>
            <a:off x="2486970" y="2689032"/>
            <a:ext cx="38862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8</a:t>
            </a:r>
            <a:endParaRPr lang="zh-CN" altLang="en-US" sz="3200" dirty="0">
              <a:solidFill>
                <a:schemeClr val="tx1">
                  <a:lumMod val="95000"/>
                  <a:lumOff val="5000"/>
                </a:schemeClr>
              </a:solidFill>
              <a:ea typeface="楷体_GB2312"/>
            </a:endParaRPr>
          </a:p>
        </p:txBody>
      </p:sp>
      <p:cxnSp>
        <p:nvCxnSpPr>
          <p:cNvPr id="51" name="直接连接符 50"/>
          <p:cNvCxnSpPr/>
          <p:nvPr/>
        </p:nvCxnSpPr>
        <p:spPr>
          <a:xfrm>
            <a:off x="2498910" y="2769751"/>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 name="TextBox 1"/>
          <p:cNvSpPr txBox="1"/>
          <p:nvPr/>
        </p:nvSpPr>
        <p:spPr>
          <a:xfrm>
            <a:off x="1219835" y="1471295"/>
            <a:ext cx="10149205" cy="583565"/>
          </a:xfrm>
          <a:prstGeom prst="rect">
            <a:avLst/>
          </a:prstGeom>
          <a:noFill/>
        </p:spPr>
        <p:txBody>
          <a:bodyPr wrap="square" rtlCol="0">
            <a:spAutoFit/>
          </a:bodyPr>
          <a:p>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请你在上面的5个分数中任选一个分数，很快地写下来。</a:t>
            </a:r>
            <a:endPar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19" name="TextBox 45"/>
          <p:cNvSpPr txBox="1"/>
          <p:nvPr/>
        </p:nvSpPr>
        <p:spPr>
          <a:xfrm>
            <a:off x="3307710" y="2249820"/>
            <a:ext cx="38862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a:t>
            </a:r>
            <a:endParaRPr lang="zh-CN" altLang="en-US" sz="3200" dirty="0">
              <a:solidFill>
                <a:schemeClr val="tx1">
                  <a:lumMod val="95000"/>
                  <a:lumOff val="5000"/>
                </a:schemeClr>
              </a:solidFill>
              <a:ea typeface="楷体_GB2312"/>
            </a:endParaRPr>
          </a:p>
        </p:txBody>
      </p:sp>
      <p:sp>
        <p:nvSpPr>
          <p:cNvPr id="20" name="TextBox 46"/>
          <p:cNvSpPr txBox="1"/>
          <p:nvPr/>
        </p:nvSpPr>
        <p:spPr>
          <a:xfrm>
            <a:off x="3311835" y="2673157"/>
            <a:ext cx="38862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cxnSp>
        <p:nvCxnSpPr>
          <p:cNvPr id="21" name="直接连接符 20"/>
          <p:cNvCxnSpPr/>
          <p:nvPr/>
        </p:nvCxnSpPr>
        <p:spPr>
          <a:xfrm>
            <a:off x="3323775" y="2753876"/>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2" name="TextBox 132"/>
          <p:cNvSpPr txBox="1"/>
          <p:nvPr/>
        </p:nvSpPr>
        <p:spPr>
          <a:xfrm>
            <a:off x="4147726" y="2250455"/>
            <a:ext cx="59436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25</a:t>
            </a:r>
            <a:endParaRPr lang="zh-CN" altLang="en-US" sz="3200" dirty="0">
              <a:solidFill>
                <a:schemeClr val="tx1">
                  <a:lumMod val="95000"/>
                  <a:lumOff val="5000"/>
                </a:schemeClr>
              </a:solidFill>
              <a:ea typeface="楷体_GB2312"/>
            </a:endParaRPr>
          </a:p>
        </p:txBody>
      </p:sp>
      <p:sp>
        <p:nvSpPr>
          <p:cNvPr id="23" name="TextBox 133"/>
          <p:cNvSpPr txBox="1"/>
          <p:nvPr/>
        </p:nvSpPr>
        <p:spPr>
          <a:xfrm>
            <a:off x="4171424" y="2673792"/>
            <a:ext cx="59436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50</a:t>
            </a:r>
            <a:endParaRPr lang="zh-CN" altLang="en-US" sz="3200" dirty="0">
              <a:solidFill>
                <a:schemeClr val="tx1">
                  <a:lumMod val="95000"/>
                  <a:lumOff val="5000"/>
                </a:schemeClr>
              </a:solidFill>
              <a:ea typeface="楷体_GB2312"/>
            </a:endParaRPr>
          </a:p>
        </p:txBody>
      </p:sp>
      <p:cxnSp>
        <p:nvCxnSpPr>
          <p:cNvPr id="24" name="直接连接符 23"/>
          <p:cNvCxnSpPr/>
          <p:nvPr/>
        </p:nvCxnSpPr>
        <p:spPr>
          <a:xfrm>
            <a:off x="4261154" y="2754511"/>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5" name="TextBox 136"/>
          <p:cNvSpPr txBox="1"/>
          <p:nvPr/>
        </p:nvSpPr>
        <p:spPr>
          <a:xfrm>
            <a:off x="5216545" y="2249185"/>
            <a:ext cx="59436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21</a:t>
            </a:r>
            <a:endParaRPr lang="zh-CN" altLang="en-US" sz="3200" dirty="0">
              <a:solidFill>
                <a:schemeClr val="tx1">
                  <a:lumMod val="95000"/>
                  <a:lumOff val="5000"/>
                </a:schemeClr>
              </a:solidFill>
              <a:ea typeface="楷体_GB2312"/>
            </a:endParaRPr>
          </a:p>
        </p:txBody>
      </p:sp>
      <p:sp>
        <p:nvSpPr>
          <p:cNvPr id="26" name="TextBox 137"/>
          <p:cNvSpPr txBox="1"/>
          <p:nvPr/>
        </p:nvSpPr>
        <p:spPr>
          <a:xfrm>
            <a:off x="5231839" y="2672522"/>
            <a:ext cx="594360" cy="583565"/>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42</a:t>
            </a:r>
            <a:endParaRPr lang="zh-CN" altLang="en-US" sz="3200" dirty="0">
              <a:solidFill>
                <a:schemeClr val="tx1">
                  <a:lumMod val="95000"/>
                  <a:lumOff val="5000"/>
                </a:schemeClr>
              </a:solidFill>
              <a:ea typeface="楷体_GB2312"/>
            </a:endParaRPr>
          </a:p>
        </p:txBody>
      </p:sp>
      <p:cxnSp>
        <p:nvCxnSpPr>
          <p:cNvPr id="27" name="直接连接符 26"/>
          <p:cNvCxnSpPr/>
          <p:nvPr/>
        </p:nvCxnSpPr>
        <p:spPr>
          <a:xfrm>
            <a:off x="5312251" y="2753241"/>
            <a:ext cx="393056"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642745" y="3535680"/>
            <a:ext cx="4147820" cy="2087880"/>
            <a:chOff x="2587" y="5568"/>
            <a:chExt cx="6532" cy="3288"/>
          </a:xfrm>
        </p:grpSpPr>
        <p:pic>
          <p:nvPicPr>
            <p:cNvPr id="1046" name="Picture 22"/>
            <p:cNvPicPr>
              <a:picLocks noChangeAspect="1" noChangeArrowheads="1"/>
            </p:cNvPicPr>
            <p:nvPr>
              <p:custDataLst>
                <p:tags r:id="rId6"/>
              </p:custDataLst>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r="79447" b="45274"/>
            <a:stretch>
              <a:fillRect/>
            </a:stretch>
          </p:blipFill>
          <p:spPr bwMode="auto">
            <a:xfrm>
              <a:off x="2587" y="5592"/>
              <a:ext cx="2669" cy="3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圆角矩形标注 27"/>
            <p:cNvSpPr/>
            <p:nvPr/>
          </p:nvSpPr>
          <p:spPr>
            <a:xfrm>
              <a:off x="4881" y="5730"/>
              <a:ext cx="4238" cy="1930"/>
            </a:xfrm>
            <a:prstGeom prst="wedgeRoundRectCallout">
              <a:avLst>
                <a:gd name="adj1" fmla="val -57122"/>
                <a:gd name="adj2" fmla="val 27214"/>
                <a:gd name="adj3" fmla="val 16667"/>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30000"/>
                </a:lnSpc>
              </a:pPr>
              <a:r>
                <a:rPr lang="en-US" altLang="zh-CN" sz="2800">
                  <a:ln>
                    <a:noFill/>
                  </a:ln>
                  <a:solidFill>
                    <a:schemeClr val="tx1"/>
                  </a:solidFill>
                  <a:effectLst/>
                  <a:uLnTx/>
                  <a:uFillTx/>
                  <a:latin typeface="华文楷体" panose="02010600040101010101" pitchFamily="2" charset="-122"/>
                  <a:ea typeface="华文楷体" panose="02010600040101010101" pitchFamily="2" charset="-122"/>
                  <a:sym typeface="+mn-ea"/>
                </a:rPr>
                <a:t>     </a:t>
              </a:r>
              <a:r>
                <a:rPr lang="zh-CN" altLang="en-US" sz="2800">
                  <a:ln>
                    <a:noFill/>
                  </a:ln>
                  <a:solidFill>
                    <a:schemeClr val="tx1"/>
                  </a:solidFill>
                  <a:effectLst/>
                  <a:uLnTx/>
                  <a:uFillTx/>
                  <a:latin typeface="华文楷体" panose="02010600040101010101" pitchFamily="2" charset="-122"/>
                  <a:ea typeface="华文楷体" panose="02010600040101010101" pitchFamily="2" charset="-122"/>
                  <a:sym typeface="+mn-ea"/>
                </a:rPr>
                <a:t>简单些，写起来快些。</a:t>
              </a:r>
              <a:endParaRPr lang="zh-CN" altLang="en-US" sz="2800">
                <a:ln>
                  <a:noFill/>
                </a:ln>
                <a:solidFill>
                  <a:schemeClr val="tx1"/>
                </a:solidFill>
                <a:effectLst/>
                <a:uLnTx/>
                <a:uFillTx/>
                <a:latin typeface="华文楷体" panose="02010600040101010101" pitchFamily="2" charset="-122"/>
                <a:ea typeface="华文楷体" panose="02010600040101010101" pitchFamily="2" charset="-122"/>
                <a:sym typeface="+mn-ea"/>
              </a:endParaRPr>
            </a:p>
          </p:txBody>
        </p:sp>
        <p:sp>
          <p:nvSpPr>
            <p:cNvPr id="29" name="TextBox 45"/>
            <p:cNvSpPr txBox="1"/>
            <p:nvPr/>
          </p:nvSpPr>
          <p:spPr>
            <a:xfrm>
              <a:off x="5203" y="5568"/>
              <a:ext cx="612" cy="919"/>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1</a:t>
              </a:r>
              <a:endParaRPr lang="zh-CN" altLang="en-US" sz="3200" dirty="0">
                <a:solidFill>
                  <a:schemeClr val="tx1">
                    <a:lumMod val="95000"/>
                    <a:lumOff val="5000"/>
                  </a:schemeClr>
                </a:solidFill>
                <a:ea typeface="楷体_GB2312"/>
              </a:endParaRPr>
            </a:p>
          </p:txBody>
        </p:sp>
        <p:sp>
          <p:nvSpPr>
            <p:cNvPr id="30" name="TextBox 46"/>
            <p:cNvSpPr txBox="1"/>
            <p:nvPr/>
          </p:nvSpPr>
          <p:spPr>
            <a:xfrm>
              <a:off x="5209" y="6235"/>
              <a:ext cx="612" cy="919"/>
            </a:xfrm>
            <a:prstGeom prst="rect">
              <a:avLst/>
            </a:prstGeom>
            <a:noFill/>
          </p:spPr>
          <p:txBody>
            <a:bodyPr wrap="none" rtlCol="0">
              <a:spAutoFit/>
            </a:bodyPr>
            <a:p>
              <a:r>
                <a:rPr lang="en-US" altLang="zh-CN" sz="3200" dirty="0" smtClean="0">
                  <a:solidFill>
                    <a:schemeClr val="tx1">
                      <a:lumMod val="95000"/>
                      <a:lumOff val="5000"/>
                    </a:schemeClr>
                  </a:solidFill>
                  <a:ea typeface="楷体_GB2312"/>
                </a:rPr>
                <a:t>2</a:t>
              </a:r>
              <a:endParaRPr lang="zh-CN" altLang="en-US" sz="3200" dirty="0">
                <a:solidFill>
                  <a:schemeClr val="tx1">
                    <a:lumMod val="95000"/>
                    <a:lumOff val="5000"/>
                  </a:schemeClr>
                </a:solidFill>
                <a:ea typeface="楷体_GB2312"/>
              </a:endParaRPr>
            </a:p>
          </p:txBody>
        </p:sp>
        <p:cxnSp>
          <p:nvCxnSpPr>
            <p:cNvPr id="31" name="直接连接符 30"/>
            <p:cNvCxnSpPr/>
            <p:nvPr/>
          </p:nvCxnSpPr>
          <p:spPr>
            <a:xfrm>
              <a:off x="5228" y="6362"/>
              <a:ext cx="619" cy="0"/>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stretch>
            <a:fillRect/>
          </a:stretch>
        </p:blipFill>
        <p:spPr>
          <a:xfrm>
            <a:off x="10482263" y="173038"/>
            <a:ext cx="1430337" cy="971550"/>
          </a:xfrm>
          <a:prstGeom prst="rect">
            <a:avLst/>
          </a:prstGeom>
          <a:noFill/>
          <a:ln w="9525">
            <a:noFill/>
          </a:ln>
        </p:spPr>
      </p:pic>
      <p:sp>
        <p:nvSpPr>
          <p:cNvPr id="7"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grpSp>
        <p:nvGrpSpPr>
          <p:cNvPr id="11" name="组合 10"/>
          <p:cNvGrpSpPr/>
          <p:nvPr/>
        </p:nvGrpSpPr>
        <p:grpSpPr>
          <a:xfrm>
            <a:off x="1001395" y="1107440"/>
            <a:ext cx="9986010" cy="2177428"/>
            <a:chOff x="7891686" y="1460852"/>
            <a:chExt cx="3777800" cy="1491898"/>
          </a:xfrm>
        </p:grpSpPr>
        <p:sp>
          <p:nvSpPr>
            <p:cNvPr id="12" name="云形标注 11"/>
            <p:cNvSpPr/>
            <p:nvPr/>
          </p:nvSpPr>
          <p:spPr>
            <a:xfrm>
              <a:off x="7891686" y="1460852"/>
              <a:ext cx="3777800" cy="1491898"/>
            </a:xfrm>
            <a:prstGeom prst="cloudCallout">
              <a:avLst>
                <a:gd name="adj1" fmla="val 27269"/>
                <a:gd name="adj2" fmla="val 65418"/>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3" name="文本框 6"/>
            <p:cNvSpPr txBox="1"/>
            <p:nvPr/>
          </p:nvSpPr>
          <p:spPr>
            <a:xfrm>
              <a:off x="8303914" y="1663164"/>
              <a:ext cx="2856772" cy="94803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altLang="zh-CN" sz="2800" dirty="0">
                  <a:solidFill>
                    <a:schemeClr val="tx1"/>
                  </a:solidFill>
                  <a:latin typeface="楷体" panose="02010609060101010101" charset="-122"/>
                  <a:ea typeface="楷体" panose="02010609060101010101" charset="-122"/>
                </a:rPr>
                <a:t>    </a:t>
              </a:r>
              <a:r>
                <a:rPr lang="zh-CN" altLang="en-US" sz="2800" dirty="0">
                  <a:solidFill>
                    <a:schemeClr val="tx1"/>
                  </a:solidFill>
                  <a:latin typeface="楷体" panose="02010609060101010101" charset="-122"/>
                  <a:ea typeface="楷体" panose="02010609060101010101" charset="-122"/>
                </a:rPr>
                <a:t>今天我们来学习一种方法:它能够把一个分数的分子、分母变得比较小,而又不改变这个数的大小。</a:t>
              </a:r>
              <a:endParaRPr lang="zh-CN" altLang="en-US" sz="2800" dirty="0">
                <a:solidFill>
                  <a:schemeClr val="tx1"/>
                </a:solidFill>
                <a:latin typeface="楷体" panose="02010609060101010101" charset="-122"/>
                <a:ea typeface="楷体" panose="02010609060101010101" charset="-122"/>
              </a:endParaRPr>
            </a:p>
          </p:txBody>
        </p:sp>
      </p:grpSp>
      <p:pic>
        <p:nvPicPr>
          <p:cNvPr id="14" name="Picture 2" descr="C:\Users\Administrator\Desktop\人教四色.tif"/>
          <p:cNvPicPr>
            <a:picLocks noChangeAspect="1" noChangeArrowheads="1"/>
          </p:cNvPicPr>
          <p:nvPr/>
        </p:nvPicPr>
        <p:blipFill rotWithShape="1">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rcRect l="62573"/>
          <a:stretch>
            <a:fillRect/>
          </a:stretch>
        </p:blipFill>
        <p:spPr bwMode="auto">
          <a:xfrm>
            <a:off x="9201150" y="2479720"/>
            <a:ext cx="2711450" cy="256738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73660" y="79375"/>
            <a:ext cx="3295650" cy="1059180"/>
            <a:chOff x="116" y="125"/>
            <a:chExt cx="5190" cy="1668"/>
          </a:xfrm>
        </p:grpSpPr>
        <p:pic>
          <p:nvPicPr>
            <p:cNvPr id="15" name="图片 14" descr="图片1"/>
            <p:cNvPicPr>
              <a:picLocks noChangeAspect="1"/>
            </p:cNvPicPr>
            <p:nvPr>
              <p:custDataLst>
                <p:tags r:id="rId4"/>
              </p:custDataLst>
            </p:nvPr>
          </p:nvPicPr>
          <p:blipFill>
            <a:blip r:embed="rId5" cstate="print"/>
            <a:stretch>
              <a:fillRect/>
            </a:stretch>
          </p:blipFill>
          <p:spPr>
            <a:xfrm>
              <a:off x="3050" y="125"/>
              <a:ext cx="2256" cy="1668"/>
            </a:xfrm>
            <a:prstGeom prst="rect">
              <a:avLst/>
            </a:prstGeom>
          </p:spPr>
        </p:pic>
        <p:pic>
          <p:nvPicPr>
            <p:cNvPr id="16" name="图片 15"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nodePh="1">
                                  <p:stCondLst>
                                    <p:cond delay="0"/>
                                  </p:stCondLst>
                                  <p:endCondLst>
                                    <p:cond evt="begin" delay="0"/>
                                  </p:end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p="http://schemas.openxmlformats.org/presentationml/2006/main">
  <p:tag name="KSO_WM_UNIT_PLACING_PICTURE_USER_VIEWPORT" val="{&quot;height&quot;:1702,&quot;width&quot;:1051}"/>
</p:tagLst>
</file>

<file path=ppt/tags/tag10.xml><?xml version="1.0" encoding="utf-8"?>
<p:tagLst xmlns:p="http://schemas.openxmlformats.org/presentationml/2006/main">
  <p:tag name="KSO_WM_UNIT_PLACING_PICTURE_USER_VIEWPORT" val="{&quot;height&quot;:3264.5968503937006,&quot;width&quot;:2669.2047244094488}"/>
</p:tagLst>
</file>

<file path=ppt/tags/tag11.xml><?xml version="1.0" encoding="utf-8"?>
<p:tagLst xmlns:p="http://schemas.openxmlformats.org/presentationml/2006/main">
  <p:tag name="MH" val="20160624104149"/>
  <p:tag name="MH_LIBRARY" val="GRAPHIC"/>
  <p:tag name="MH_TYPE" val="Other"/>
  <p:tag name="MH_ORDER" val="1"/>
</p:tagLst>
</file>

<file path=ppt/tags/tag12.xml><?xml version="1.0" encoding="utf-8"?>
<p:tagLst xmlns:p="http://schemas.openxmlformats.org/presentationml/2006/main">
  <p:tag name="MH" val="20160624104149"/>
  <p:tag name="MH_LIBRARY" val="GRAPHIC"/>
  <p:tag name="MH_TYPE" val="SubTitle"/>
  <p:tag name="MH_ORDER" val="1"/>
</p:tagLst>
</file>

<file path=ppt/tags/tag13.xml><?xml version="1.0" encoding="utf-8"?>
<p:tagLst xmlns:p="http://schemas.openxmlformats.org/presentationml/2006/main">
  <p:tag name="MH" val="20160624103217"/>
  <p:tag name="MH_LIBRARY" val="GRAPHIC"/>
  <p:tag name="MH_TYPE" val="Other"/>
  <p:tag name="MH_ORDER" val="2"/>
</p:tagLst>
</file>

<file path=ppt/tags/tag14.xml><?xml version="1.0" encoding="utf-8"?>
<p:tagLst xmlns:p="http://schemas.openxmlformats.org/presentationml/2006/main">
  <p:tag name="MH" val="20160624104149"/>
  <p:tag name="MH_LIBRARY" val="GRAPHIC"/>
  <p:tag name="MH_TYPE" val="Other"/>
  <p:tag name="MH_ORDER" val="1"/>
</p:tagLst>
</file>

<file path=ppt/tags/tag15.xml><?xml version="1.0" encoding="utf-8"?>
<p:tagLst xmlns:p="http://schemas.openxmlformats.org/presentationml/2006/main">
  <p:tag name="MH" val="20160624104149"/>
  <p:tag name="MH_LIBRARY" val="GRAPHIC"/>
  <p:tag name="MH_TYPE" val="SubTitle"/>
  <p:tag name="MH_ORDER" val="1"/>
</p:tagLst>
</file>

<file path=ppt/tags/tag16.xml><?xml version="1.0" encoding="utf-8"?>
<p:tagLst xmlns:p="http://schemas.openxmlformats.org/presentationml/2006/main">
  <p:tag name="MH" val="20160624103217"/>
  <p:tag name="MH_LIBRARY" val="GRAPHIC"/>
  <p:tag name="MH_TYPE" val="Other"/>
  <p:tag name="MH_ORDER" val="2"/>
</p:tagLst>
</file>

<file path=ppt/tags/tag17.xml><?xml version="1.0" encoding="utf-8"?>
<p:tagLst xmlns:p="http://schemas.openxmlformats.org/presentationml/2006/main">
  <p:tag name="KSO_WM_UNIT_PLACING_PICTURE_USER_VIEWPORT" val="{&quot;height&quot;:1847,&quot;width&quot;:3217}"/>
</p:tagLst>
</file>

<file path=ppt/tags/tag18.xml><?xml version="1.0" encoding="utf-8"?>
<p:tagLst xmlns:p="http://schemas.openxmlformats.org/presentationml/2006/main">
  <p:tag name="KSO_WM_UNIT_PLACING_PICTURE_USER_VIEWPORT" val="{&quot;height&quot;:2805,&quot;width&quot;:2850}"/>
</p:tagLst>
</file>

<file path=ppt/tags/tag19.xml><?xml version="1.0" encoding="utf-8"?>
<p:tagLst xmlns:p="http://schemas.openxmlformats.org/presentationml/2006/main">
  <p:tag name="KSO_WM_UNIT_PLACING_PICTURE_USER_VIEWPORT" val="{&quot;height&quot;:2796,&quot;width&quot;:2811}"/>
</p:tagLst>
</file>

<file path=ppt/tags/tag2.xml><?xml version="1.0" encoding="utf-8"?>
<p:tagLst xmlns:p="http://schemas.openxmlformats.org/presentationml/2006/main">
  <p:tag name="KSO_WM_UNIT_PLACING_PICTURE_USER_VIEWPORT" val="{&quot;height&quot;:1668,&quot;width&quot;:2256}"/>
</p:tagLst>
</file>

<file path=ppt/tags/tag20.xml><?xml version="1.0" encoding="utf-8"?>
<p:tagLst xmlns:p="http://schemas.openxmlformats.org/presentationml/2006/main">
  <p:tag name="KSO_WM_UNIT_PLACING_PICTURE_USER_VIEWPORT" val="{&quot;height&quot;:3475,&quot;width&quot;:9470}"/>
</p:tagLst>
</file>

<file path=ppt/tags/tag21.xml><?xml version="1.0" encoding="utf-8"?>
<p:tagLst xmlns:p="http://schemas.openxmlformats.org/presentationml/2006/main">
  <p:tag name="KSO_WM_UNIT_PLACING_PICTURE_USER_VIEWPORT" val="{&quot;height&quot;:1862,&quot;width&quot;:2697}"/>
</p:tagLst>
</file>

<file path=ppt/tags/tag3.xml><?xml version="1.0" encoding="utf-8"?>
<p:tagLst xmlns:p="http://schemas.openxmlformats.org/presentationml/2006/main">
  <p:tag name="KSO_WM_UNIT_PLACING_PICTURE_USER_VIEWPORT" val="{&quot;height&quot;:1668,&quot;width&quot;:2256}"/>
</p:tagLst>
</file>

<file path=ppt/tags/tag4.xml><?xml version="1.0" encoding="utf-8"?>
<p:tagLst xmlns:p="http://schemas.openxmlformats.org/presentationml/2006/main">
  <p:tag name="KSO_WM_UNIT_PLACING_PICTURE_USER_VIEWPORT" val="{&quot;height&quot;:1668,&quot;width&quot;:2256}"/>
</p:tagLst>
</file>

<file path=ppt/tags/tag5.xml><?xml version="1.0" encoding="utf-8"?>
<p:tagLst xmlns:p="http://schemas.openxmlformats.org/presentationml/2006/main">
  <p:tag name="KSO_WM_UNIT_PLACING_PICTURE_USER_VIEWPORT" val="{&quot;height&quot;:1668,&quot;width&quot;:2256}"/>
</p:tagLst>
</file>

<file path=ppt/tags/tag6.xml><?xml version="1.0" encoding="utf-8"?>
<p:tagLst xmlns:p="http://schemas.openxmlformats.org/presentationml/2006/main">
  <p:tag name="KSO_WM_UNIT_PLACING_PICTURE_USER_VIEWPORT" val="{&quot;height&quot;:1668,&quot;width&quot;:2256}"/>
</p:tagLst>
</file>

<file path=ppt/tags/tag7.xml><?xml version="1.0" encoding="utf-8"?>
<p:tagLst xmlns:p="http://schemas.openxmlformats.org/presentationml/2006/main">
  <p:tag name="KSO_WM_UNIT_PLACING_PICTURE_USER_VIEWPORT" val="{&quot;height&quot;:1668,&quot;width&quot;:2256}"/>
</p:tagLst>
</file>

<file path=ppt/tags/tag8.xml><?xml version="1.0" encoding="utf-8"?>
<p:tagLst xmlns:p="http://schemas.openxmlformats.org/presentationml/2006/main">
  <p:tag name="KSO_WM_UNIT_PLACING_PICTURE_USER_VIEWPORT" val="{&quot;height&quot;:3264.5968503937006,&quot;width&quot;:2669.2047244094488}"/>
</p:tagLst>
</file>

<file path=ppt/tags/tag9.xml><?xml version="1.0" encoding="utf-8"?>
<p:tagLst xmlns:p="http://schemas.openxmlformats.org/presentationml/2006/main">
  <p:tag name="KSO_WM_UNIT_PLACING_PICTURE_USER_VIEWPORT" val="{&quot;height&quot;:1668,&quot;width&quot;:2256}"/>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1734</Words>
  <Application>WPS 演示</Application>
  <PresentationFormat>自定义</PresentationFormat>
  <Paragraphs>596</Paragraphs>
  <Slides>25</Slides>
  <Notes>0</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43" baseType="lpstr">
      <vt:lpstr>Arial</vt:lpstr>
      <vt:lpstr>宋体</vt:lpstr>
      <vt:lpstr>Wingdings</vt:lpstr>
      <vt:lpstr>Calibri</vt:lpstr>
      <vt:lpstr>Calibri Light</vt:lpstr>
      <vt:lpstr>黑体</vt:lpstr>
      <vt:lpstr>微软雅黑</vt:lpstr>
      <vt:lpstr>Times New Roman</vt:lpstr>
      <vt:lpstr>楷体</vt:lpstr>
      <vt:lpstr>Gulim</vt:lpstr>
      <vt:lpstr>Malgun Gothic</vt:lpstr>
      <vt:lpstr>楷体_GB2312</vt:lpstr>
      <vt:lpstr>新宋体</vt:lpstr>
      <vt:lpstr>楷体_GB2312</vt:lpstr>
      <vt:lpstr>华文楷体</vt:lpstr>
      <vt:lpstr>Arial Unicode MS</vt:lpstr>
      <vt:lpstr>2_Office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语凌1392814330</cp:lastModifiedBy>
  <cp:revision>2253</cp:revision>
  <dcterms:created xsi:type="dcterms:W3CDTF">2017-11-13T08:28:00Z</dcterms:created>
  <dcterms:modified xsi:type="dcterms:W3CDTF">2021-12-06T02:05:36Z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2052-11.1.0.10502</vt:lpwstr>
  </property>
  <property fmtid="{D5CDD505-2E9C-101B-9397-08002B2CF9AE}" pid="3" name="ICV">
    <vt:lpwstr>A028F6303CCB4721A44AD1E87C98B248</vt:lpwstr>
  </property>
</Properties>
</file>